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78" r:id="rId1"/>
  </p:sldMasterIdLst>
  <p:notesMasterIdLst>
    <p:notesMasterId r:id="rId52"/>
  </p:notesMasterIdLst>
  <p:handoutMasterIdLst>
    <p:handoutMasterId r:id="rId53"/>
  </p:handoutMasterIdLst>
  <p:sldIdLst>
    <p:sldId id="522" r:id="rId2"/>
    <p:sldId id="636" r:id="rId3"/>
    <p:sldId id="749" r:id="rId4"/>
    <p:sldId id="639" r:id="rId5"/>
    <p:sldId id="750" r:id="rId6"/>
    <p:sldId id="643" r:id="rId7"/>
    <p:sldId id="642" r:id="rId8"/>
    <p:sldId id="645" r:id="rId9"/>
    <p:sldId id="646" r:id="rId10"/>
    <p:sldId id="647" r:id="rId11"/>
    <p:sldId id="648" r:id="rId12"/>
    <p:sldId id="673" r:id="rId13"/>
    <p:sldId id="649" r:id="rId14"/>
    <p:sldId id="753" r:id="rId15"/>
    <p:sldId id="754" r:id="rId16"/>
    <p:sldId id="755" r:id="rId17"/>
    <p:sldId id="756" r:id="rId18"/>
    <p:sldId id="757" r:id="rId19"/>
    <p:sldId id="650" r:id="rId20"/>
    <p:sldId id="758" r:id="rId21"/>
    <p:sldId id="759" r:id="rId22"/>
    <p:sldId id="760" r:id="rId23"/>
    <p:sldId id="761" r:id="rId24"/>
    <p:sldId id="659" r:id="rId25"/>
    <p:sldId id="770" r:id="rId26"/>
    <p:sldId id="771" r:id="rId27"/>
    <p:sldId id="772" r:id="rId28"/>
    <p:sldId id="773" r:id="rId29"/>
    <p:sldId id="774" r:id="rId30"/>
    <p:sldId id="775" r:id="rId31"/>
    <p:sldId id="776" r:id="rId32"/>
    <p:sldId id="660" r:id="rId33"/>
    <p:sldId id="661" r:id="rId34"/>
    <p:sldId id="763" r:id="rId35"/>
    <p:sldId id="762" r:id="rId36"/>
    <p:sldId id="663" r:id="rId37"/>
    <p:sldId id="764" r:id="rId38"/>
    <p:sldId id="765" r:id="rId39"/>
    <p:sldId id="766" r:id="rId40"/>
    <p:sldId id="767" r:id="rId41"/>
    <p:sldId id="666" r:id="rId42"/>
    <p:sldId id="768" r:id="rId43"/>
    <p:sldId id="769" r:id="rId44"/>
    <p:sldId id="777" r:id="rId45"/>
    <p:sldId id="778" r:id="rId46"/>
    <p:sldId id="669" r:id="rId47"/>
    <p:sldId id="779" r:id="rId48"/>
    <p:sldId id="780" r:id="rId49"/>
    <p:sldId id="670" r:id="rId50"/>
    <p:sldId id="781" r:id="rId51"/>
  </p:sldIdLst>
  <p:sldSz cx="9144000" cy="6858000" type="screen4x3"/>
  <p:notesSz cx="6997700" cy="9271000"/>
  <p:defaultTextStyle>
    <a:defPPr>
      <a:defRPr lang="en-US"/>
    </a:defPPr>
    <a:lvl1pPr algn="l" rtl="0" eaLnBrk="0" fontAlgn="base" hangingPunct="0">
      <a:spcBef>
        <a:spcPct val="0"/>
      </a:spcBef>
      <a:spcAft>
        <a:spcPct val="0"/>
      </a:spcAft>
      <a:defRPr kern="1200">
        <a:solidFill>
          <a:schemeClr val="tx1"/>
        </a:solidFill>
        <a:latin typeface="Arial" charset="0"/>
        <a:ea typeface="ヒラギノ角ゴ Pro W3" pitchFamily="1" charset="-128"/>
        <a:cs typeface="+mn-cs"/>
      </a:defRPr>
    </a:lvl1pPr>
    <a:lvl2pPr marL="457200" algn="l" rtl="0" eaLnBrk="0" fontAlgn="base" hangingPunct="0">
      <a:spcBef>
        <a:spcPct val="0"/>
      </a:spcBef>
      <a:spcAft>
        <a:spcPct val="0"/>
      </a:spcAft>
      <a:defRPr kern="1200">
        <a:solidFill>
          <a:schemeClr val="tx1"/>
        </a:solidFill>
        <a:latin typeface="Arial" charset="0"/>
        <a:ea typeface="ヒラギノ角ゴ Pro W3" pitchFamily="1" charset="-128"/>
        <a:cs typeface="+mn-cs"/>
      </a:defRPr>
    </a:lvl2pPr>
    <a:lvl3pPr marL="914400" algn="l" rtl="0" eaLnBrk="0" fontAlgn="base" hangingPunct="0">
      <a:spcBef>
        <a:spcPct val="0"/>
      </a:spcBef>
      <a:spcAft>
        <a:spcPct val="0"/>
      </a:spcAft>
      <a:defRPr kern="1200">
        <a:solidFill>
          <a:schemeClr val="tx1"/>
        </a:solidFill>
        <a:latin typeface="Arial" charset="0"/>
        <a:ea typeface="ヒラギノ角ゴ Pro W3" pitchFamily="1" charset="-128"/>
        <a:cs typeface="+mn-cs"/>
      </a:defRPr>
    </a:lvl3pPr>
    <a:lvl4pPr marL="1371600" algn="l" rtl="0" eaLnBrk="0" fontAlgn="base" hangingPunct="0">
      <a:spcBef>
        <a:spcPct val="0"/>
      </a:spcBef>
      <a:spcAft>
        <a:spcPct val="0"/>
      </a:spcAft>
      <a:defRPr kern="1200">
        <a:solidFill>
          <a:schemeClr val="tx1"/>
        </a:solidFill>
        <a:latin typeface="Arial" charset="0"/>
        <a:ea typeface="ヒラギノ角ゴ Pro W3" pitchFamily="1" charset="-128"/>
        <a:cs typeface="+mn-cs"/>
      </a:defRPr>
    </a:lvl4pPr>
    <a:lvl5pPr marL="1828800" algn="l" rtl="0" eaLnBrk="0" fontAlgn="base" hangingPunct="0">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672" userDrawn="1">
          <p15:clr>
            <a:srgbClr val="A4A3A4"/>
          </p15:clr>
        </p15:guide>
        <p15:guide id="4" orient="horz" pos="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683"/>
    <a:srgbClr val="FFC525"/>
    <a:srgbClr val="5D9732"/>
    <a:srgbClr val="BF311A"/>
    <a:srgbClr val="003F82"/>
    <a:srgbClr val="00CC00"/>
    <a:srgbClr val="006600"/>
    <a:srgbClr val="FF0000"/>
    <a:srgbClr val="C0CADD"/>
    <a:srgbClr val="F4E9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94038" autoAdjust="0"/>
  </p:normalViewPr>
  <p:slideViewPr>
    <p:cSldViewPr>
      <p:cViewPr varScale="1">
        <p:scale>
          <a:sx n="93" d="100"/>
          <a:sy n="93" d="100"/>
        </p:scale>
        <p:origin x="1338" y="78"/>
      </p:cViewPr>
      <p:guideLst>
        <p:guide orient="horz" pos="2160"/>
        <p:guide pos="2880"/>
        <p:guide orient="horz" pos="672"/>
        <p:guide orient="horz" pos="3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Rtints89\0211911\rtints23\0211911%20RMA%20Climate\technical\FASOM%20Prices\fasomp_w.fig.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[fasomp_w.fig.xls]welfare!$C$32</c:f>
              <c:strCache>
                <c:ptCount val="1"/>
                <c:pt idx="0">
                  <c:v>Consumer Surplus</c:v>
                </c:pt>
              </c:strCache>
            </c:strRef>
          </c:tx>
          <c:invertIfNegative val="0"/>
          <c:cat>
            <c:strRef>
              <c:f>[fasomp_w.fig.xls]welfare!$D$31:$G$31</c:f>
              <c:strCache>
                <c:ptCount val="4"/>
                <c:pt idx="0">
                  <c:v>CGCM-3.1</c:v>
                </c:pt>
                <c:pt idx="1">
                  <c:v>MRICGCM-2.2</c:v>
                </c:pt>
                <c:pt idx="2">
                  <c:v>GFDL-2.0</c:v>
                </c:pt>
                <c:pt idx="3">
                  <c:v>GFDL-2.1</c:v>
                </c:pt>
              </c:strCache>
            </c:strRef>
          </c:cat>
          <c:val>
            <c:numRef>
              <c:f>[fasomp_w.fig.xls]welfare!$D$32:$G$32</c:f>
              <c:numCache>
                <c:formatCode>_(* #,##0.0_);_(* \(#,##0.0\);_(* "-"??_);_(@_)</c:formatCode>
                <c:ptCount val="4"/>
                <c:pt idx="0">
                  <c:v>-2.9349575999999047</c:v>
                </c:pt>
                <c:pt idx="1">
                  <c:v>-1.5921000000000001</c:v>
                </c:pt>
                <c:pt idx="2">
                  <c:v>-2.296659599999904</c:v>
                </c:pt>
                <c:pt idx="3">
                  <c:v>-2.4696779999999996</c:v>
                </c:pt>
              </c:numCache>
            </c:numRef>
          </c:val>
          <c:extLst>
            <c:ext xmlns:c16="http://schemas.microsoft.com/office/drawing/2014/chart" uri="{C3380CC4-5D6E-409C-BE32-E72D297353CC}">
              <c16:uniqueId val="{00000000-248A-4AC4-9B44-3D1C3D3C6168}"/>
            </c:ext>
          </c:extLst>
        </c:ser>
        <c:ser>
          <c:idx val="1"/>
          <c:order val="1"/>
          <c:tx>
            <c:strRef>
              <c:f>[fasomp_w.fig.xls]welfare!$C$33</c:f>
              <c:strCache>
                <c:ptCount val="1"/>
                <c:pt idx="0">
                  <c:v>Producer Surplus</c:v>
                </c:pt>
              </c:strCache>
            </c:strRef>
          </c:tx>
          <c:invertIfNegative val="0"/>
          <c:cat>
            <c:strRef>
              <c:f>[fasomp_w.fig.xls]welfare!$D$31:$G$31</c:f>
              <c:strCache>
                <c:ptCount val="4"/>
                <c:pt idx="0">
                  <c:v>CGCM-3.1</c:v>
                </c:pt>
                <c:pt idx="1">
                  <c:v>MRICGCM-2.2</c:v>
                </c:pt>
                <c:pt idx="2">
                  <c:v>GFDL-2.0</c:v>
                </c:pt>
                <c:pt idx="3">
                  <c:v>GFDL-2.1</c:v>
                </c:pt>
              </c:strCache>
            </c:strRef>
          </c:cat>
          <c:val>
            <c:numRef>
              <c:f>[fasomp_w.fig.xls]welfare!$D$33:$G$33</c:f>
              <c:numCache>
                <c:formatCode>_(* #,##0.0_);_(* \(#,##0.0\);_(* "-"??_);_(@_)</c:formatCode>
                <c:ptCount val="4"/>
                <c:pt idx="0">
                  <c:v>-0.49104840000000599</c:v>
                </c:pt>
                <c:pt idx="1">
                  <c:v>-2.6809643999999988</c:v>
                </c:pt>
                <c:pt idx="2">
                  <c:v>1.0520004000000061</c:v>
                </c:pt>
                <c:pt idx="3">
                  <c:v>1.4933747999999967</c:v>
                </c:pt>
              </c:numCache>
            </c:numRef>
          </c:val>
          <c:extLst>
            <c:ext xmlns:c16="http://schemas.microsoft.com/office/drawing/2014/chart" uri="{C3380CC4-5D6E-409C-BE32-E72D297353CC}">
              <c16:uniqueId val="{00000001-248A-4AC4-9B44-3D1C3D3C6168}"/>
            </c:ext>
          </c:extLst>
        </c:ser>
        <c:dLbls>
          <c:showLegendKey val="0"/>
          <c:showVal val="0"/>
          <c:showCatName val="0"/>
          <c:showSerName val="0"/>
          <c:showPercent val="0"/>
          <c:showBubbleSize val="0"/>
        </c:dLbls>
        <c:gapWidth val="150"/>
        <c:overlap val="100"/>
        <c:axId val="98255616"/>
        <c:axId val="98257152"/>
      </c:barChart>
      <c:catAx>
        <c:axId val="98255616"/>
        <c:scaling>
          <c:orientation val="minMax"/>
        </c:scaling>
        <c:delete val="0"/>
        <c:axPos val="b"/>
        <c:numFmt formatCode="General" sourceLinked="0"/>
        <c:majorTickMark val="out"/>
        <c:minorTickMark val="none"/>
        <c:tickLblPos val="nextTo"/>
        <c:txPr>
          <a:bodyPr/>
          <a:lstStyle/>
          <a:p>
            <a:pPr>
              <a:defRPr sz="1400" baseline="0"/>
            </a:pPr>
            <a:endParaRPr lang="en-US"/>
          </a:p>
        </c:txPr>
        <c:crossAx val="98257152"/>
        <c:crosses val="autoZero"/>
        <c:auto val="1"/>
        <c:lblAlgn val="ctr"/>
        <c:lblOffset val="100"/>
        <c:noMultiLvlLbl val="0"/>
      </c:catAx>
      <c:valAx>
        <c:axId val="98257152"/>
        <c:scaling>
          <c:orientation val="minMax"/>
        </c:scaling>
        <c:delete val="0"/>
        <c:axPos val="l"/>
        <c:majorGridlines/>
        <c:title>
          <c:tx>
            <c:rich>
              <a:bodyPr rot="-5400000" vert="horz"/>
              <a:lstStyle/>
              <a:p>
                <a:pPr>
                  <a:defRPr sz="1600"/>
                </a:pPr>
                <a:r>
                  <a:rPr lang="en-US" sz="1600" dirty="0"/>
                  <a:t>(billion $)</a:t>
                </a:r>
              </a:p>
            </c:rich>
          </c:tx>
          <c:overlay val="0"/>
        </c:title>
        <c:numFmt formatCode="_(* #,##0.0_);_(* \(#,##0.0\);_(* &quot;-&quot;??_);_(@_)" sourceLinked="1"/>
        <c:majorTickMark val="out"/>
        <c:minorTickMark val="none"/>
        <c:tickLblPos val="nextTo"/>
        <c:txPr>
          <a:bodyPr/>
          <a:lstStyle/>
          <a:p>
            <a:pPr>
              <a:defRPr sz="1400" baseline="0"/>
            </a:pPr>
            <a:endParaRPr lang="en-US"/>
          </a:p>
        </c:txPr>
        <c:crossAx val="98255616"/>
        <c:crosses val="autoZero"/>
        <c:crossBetween val="between"/>
      </c:valAx>
    </c:plotArea>
    <c:legend>
      <c:legendPos val="r"/>
      <c:overlay val="0"/>
      <c:txPr>
        <a:bodyPr/>
        <a:lstStyle/>
        <a:p>
          <a:pPr>
            <a:defRPr sz="1400" baseline="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bwMode="auto">
          <a:xfrm>
            <a:off x="0" y="0"/>
            <a:ext cx="3033713" cy="463550"/>
          </a:xfrm>
          <a:prstGeom prst="rect">
            <a:avLst/>
          </a:prstGeom>
          <a:noFill/>
          <a:ln w="9525">
            <a:noFill/>
            <a:miter lim="800000"/>
            <a:headEnd/>
            <a:tailEnd/>
          </a:ln>
          <a:effectLst/>
        </p:spPr>
        <p:txBody>
          <a:bodyPr vert="horz" wrap="square" lIns="91221" tIns="45610" rIns="91221" bIns="45610" numCol="1" anchor="t" anchorCtr="0" compatLnSpc="1">
            <a:prstTxWarp prst="textNoShape">
              <a:avLst/>
            </a:prstTxWarp>
          </a:bodyPr>
          <a:lstStyle>
            <a:lvl1pPr defTabSz="912813">
              <a:defRPr sz="1200">
                <a:latin typeface="Arial" charset="0"/>
              </a:defRPr>
            </a:lvl1pPr>
          </a:lstStyle>
          <a:p>
            <a:pPr>
              <a:defRPr/>
            </a:pPr>
            <a:endParaRPr lang="en-US"/>
          </a:p>
        </p:txBody>
      </p:sp>
      <p:sp>
        <p:nvSpPr>
          <p:cNvPr id="207875" name="Rectangle 3"/>
          <p:cNvSpPr>
            <a:spLocks noGrp="1" noChangeArrowheads="1"/>
          </p:cNvSpPr>
          <p:nvPr>
            <p:ph type="dt" sz="quarter" idx="1"/>
          </p:nvPr>
        </p:nvSpPr>
        <p:spPr bwMode="auto">
          <a:xfrm>
            <a:off x="3962400" y="0"/>
            <a:ext cx="3033713" cy="463550"/>
          </a:xfrm>
          <a:prstGeom prst="rect">
            <a:avLst/>
          </a:prstGeom>
          <a:noFill/>
          <a:ln w="9525">
            <a:noFill/>
            <a:miter lim="800000"/>
            <a:headEnd/>
            <a:tailEnd/>
          </a:ln>
          <a:effectLst/>
        </p:spPr>
        <p:txBody>
          <a:bodyPr vert="horz" wrap="square" lIns="91221" tIns="45610" rIns="91221" bIns="45610" numCol="1" anchor="t" anchorCtr="0" compatLnSpc="1">
            <a:prstTxWarp prst="textNoShape">
              <a:avLst/>
            </a:prstTxWarp>
          </a:bodyPr>
          <a:lstStyle>
            <a:lvl1pPr algn="r" defTabSz="912813">
              <a:defRPr sz="1200">
                <a:latin typeface="Arial" charset="0"/>
              </a:defRPr>
            </a:lvl1pPr>
          </a:lstStyle>
          <a:p>
            <a:pPr>
              <a:defRPr/>
            </a:pPr>
            <a:endParaRPr lang="en-US"/>
          </a:p>
        </p:txBody>
      </p:sp>
      <p:sp>
        <p:nvSpPr>
          <p:cNvPr id="207876" name="Rectangle 4"/>
          <p:cNvSpPr>
            <a:spLocks noGrp="1" noChangeArrowheads="1"/>
          </p:cNvSpPr>
          <p:nvPr>
            <p:ph type="ftr" sz="quarter" idx="2"/>
          </p:nvPr>
        </p:nvSpPr>
        <p:spPr bwMode="auto">
          <a:xfrm>
            <a:off x="0" y="8805863"/>
            <a:ext cx="3033713" cy="463550"/>
          </a:xfrm>
          <a:prstGeom prst="rect">
            <a:avLst/>
          </a:prstGeom>
          <a:noFill/>
          <a:ln w="9525">
            <a:noFill/>
            <a:miter lim="800000"/>
            <a:headEnd/>
            <a:tailEnd/>
          </a:ln>
          <a:effectLst/>
        </p:spPr>
        <p:txBody>
          <a:bodyPr vert="horz" wrap="square" lIns="91221" tIns="45610" rIns="91221" bIns="45610" numCol="1" anchor="b" anchorCtr="0" compatLnSpc="1">
            <a:prstTxWarp prst="textNoShape">
              <a:avLst/>
            </a:prstTxWarp>
          </a:bodyPr>
          <a:lstStyle>
            <a:lvl1pPr defTabSz="912813">
              <a:defRPr sz="1200">
                <a:latin typeface="Arial" charset="0"/>
              </a:defRPr>
            </a:lvl1pPr>
          </a:lstStyle>
          <a:p>
            <a:pPr>
              <a:defRPr/>
            </a:pPr>
            <a:endParaRPr lang="en-US"/>
          </a:p>
        </p:txBody>
      </p:sp>
      <p:sp>
        <p:nvSpPr>
          <p:cNvPr id="207877" name="Rectangle 5"/>
          <p:cNvSpPr>
            <a:spLocks noGrp="1" noChangeArrowheads="1"/>
          </p:cNvSpPr>
          <p:nvPr>
            <p:ph type="sldNum" sz="quarter" idx="3"/>
          </p:nvPr>
        </p:nvSpPr>
        <p:spPr bwMode="auto">
          <a:xfrm>
            <a:off x="3962400" y="8805863"/>
            <a:ext cx="3033713" cy="463550"/>
          </a:xfrm>
          <a:prstGeom prst="rect">
            <a:avLst/>
          </a:prstGeom>
          <a:noFill/>
          <a:ln w="9525">
            <a:noFill/>
            <a:miter lim="800000"/>
            <a:headEnd/>
            <a:tailEnd/>
          </a:ln>
          <a:effectLst/>
        </p:spPr>
        <p:txBody>
          <a:bodyPr vert="horz" wrap="square" lIns="91221" tIns="45610" rIns="91221" bIns="45610" numCol="1" anchor="b" anchorCtr="0" compatLnSpc="1">
            <a:prstTxWarp prst="textNoShape">
              <a:avLst/>
            </a:prstTxWarp>
          </a:bodyPr>
          <a:lstStyle>
            <a:lvl1pPr algn="r" defTabSz="912813">
              <a:defRPr sz="1200">
                <a:latin typeface="Arial" charset="0"/>
              </a:defRPr>
            </a:lvl1pPr>
          </a:lstStyle>
          <a:p>
            <a:pPr>
              <a:defRPr/>
            </a:pPr>
            <a:fld id="{F14AD3AF-E853-41DD-9C6B-157657455CBF}" type="slidenum">
              <a:rPr lang="en-US"/>
              <a:pPr>
                <a:defRPr/>
              </a:pPr>
              <a:t>‹#›</a:t>
            </a:fld>
            <a:endParaRPr lang="en-US"/>
          </a:p>
        </p:txBody>
      </p:sp>
    </p:spTree>
    <p:extLst>
      <p:ext uri="{BB962C8B-B14F-4D97-AF65-F5344CB8AC3E}">
        <p14:creationId xmlns:p14="http://schemas.microsoft.com/office/powerpoint/2010/main" val="1734314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3713" cy="463550"/>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defTabSz="930275">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3963988" y="0"/>
            <a:ext cx="3033712" cy="463550"/>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lvl1pPr algn="r" defTabSz="930275">
              <a:defRPr sz="12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3450" y="4403725"/>
            <a:ext cx="5130800" cy="4171950"/>
          </a:xfrm>
          <a:prstGeom prst="rect">
            <a:avLst/>
          </a:prstGeom>
          <a:noFill/>
          <a:ln w="9525">
            <a:noFill/>
            <a:miter lim="800000"/>
            <a:headEnd/>
            <a:tailEnd/>
          </a:ln>
        </p:spPr>
        <p:txBody>
          <a:bodyPr vert="horz" wrap="square" lIns="92953" tIns="46477" rIns="92953" bIns="464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07450"/>
            <a:ext cx="3033713" cy="463550"/>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defTabSz="930275">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963988" y="8807450"/>
            <a:ext cx="3033712" cy="463550"/>
          </a:xfrm>
          <a:prstGeom prst="rect">
            <a:avLst/>
          </a:prstGeom>
          <a:noFill/>
          <a:ln w="9525">
            <a:noFill/>
            <a:miter lim="800000"/>
            <a:headEnd/>
            <a:tailEnd/>
          </a:ln>
        </p:spPr>
        <p:txBody>
          <a:bodyPr vert="horz" wrap="square" lIns="92953" tIns="46477" rIns="92953" bIns="46477" numCol="1" anchor="b" anchorCtr="0" compatLnSpc="1">
            <a:prstTxWarp prst="textNoShape">
              <a:avLst/>
            </a:prstTxWarp>
          </a:bodyPr>
          <a:lstStyle>
            <a:lvl1pPr algn="r" defTabSz="930275">
              <a:defRPr sz="1200">
                <a:latin typeface="Arial" charset="0"/>
              </a:defRPr>
            </a:lvl1pPr>
          </a:lstStyle>
          <a:p>
            <a:pPr>
              <a:defRPr/>
            </a:pPr>
            <a:fld id="{8DB8C9F8-2507-43B8-94EB-5DEE5D53B02A}" type="slidenum">
              <a:rPr lang="en-US"/>
              <a:pPr>
                <a:defRPr/>
              </a:pPr>
              <a:t>‹#›</a:t>
            </a:fld>
            <a:endParaRPr lang="en-US"/>
          </a:p>
        </p:txBody>
      </p:sp>
    </p:spTree>
    <p:extLst>
      <p:ext uri="{BB962C8B-B14F-4D97-AF65-F5344CB8AC3E}">
        <p14:creationId xmlns:p14="http://schemas.microsoft.com/office/powerpoint/2010/main" val="1634438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4613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33</a:t>
            </a:fld>
            <a:endParaRPr lang="en-US"/>
          </a:p>
        </p:txBody>
      </p:sp>
    </p:spTree>
    <p:extLst>
      <p:ext uri="{BB962C8B-B14F-4D97-AF65-F5344CB8AC3E}">
        <p14:creationId xmlns:p14="http://schemas.microsoft.com/office/powerpoint/2010/main" val="725433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36</a:t>
            </a:fld>
            <a:endParaRPr lang="en-US"/>
          </a:p>
        </p:txBody>
      </p:sp>
    </p:spTree>
    <p:extLst>
      <p:ext uri="{BB962C8B-B14F-4D97-AF65-F5344CB8AC3E}">
        <p14:creationId xmlns:p14="http://schemas.microsoft.com/office/powerpoint/2010/main" val="1057008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44</a:t>
            </a:fld>
            <a:endParaRPr lang="en-US"/>
          </a:p>
        </p:txBody>
      </p:sp>
    </p:spTree>
    <p:extLst>
      <p:ext uri="{BB962C8B-B14F-4D97-AF65-F5344CB8AC3E}">
        <p14:creationId xmlns:p14="http://schemas.microsoft.com/office/powerpoint/2010/main" val="3590114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48</a:t>
            </a:fld>
            <a:endParaRPr lang="en-US"/>
          </a:p>
        </p:txBody>
      </p:sp>
    </p:spTree>
    <p:extLst>
      <p:ext uri="{BB962C8B-B14F-4D97-AF65-F5344CB8AC3E}">
        <p14:creationId xmlns:p14="http://schemas.microsoft.com/office/powerpoint/2010/main" val="24266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2</a:t>
            </a:fld>
            <a:endParaRPr lang="en-US"/>
          </a:p>
        </p:txBody>
      </p:sp>
    </p:spTree>
    <p:extLst>
      <p:ext uri="{BB962C8B-B14F-4D97-AF65-F5344CB8AC3E}">
        <p14:creationId xmlns:p14="http://schemas.microsoft.com/office/powerpoint/2010/main" val="339042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pPr>
                <a:defRPr/>
              </a:pPr>
              <a:t>5</a:t>
            </a:fld>
            <a:endParaRPr lang="en-US"/>
          </a:p>
        </p:txBody>
      </p:sp>
    </p:spTree>
    <p:extLst>
      <p:ext uri="{BB962C8B-B14F-4D97-AF65-F5344CB8AC3E}">
        <p14:creationId xmlns:p14="http://schemas.microsoft.com/office/powerpoint/2010/main" val="1449561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BF7B80-4CCC-415A-BD30-D7647352E365}"/>
              </a:ext>
            </a:extLst>
          </p:cNvPr>
          <p:cNvSpPr>
            <a:spLocks noGrp="1" noChangeArrowheads="1"/>
          </p:cNvSpPr>
          <p:nvPr>
            <p:ph type="sldNum" sz="quarter" idx="5"/>
          </p:nvPr>
        </p:nvSpPr>
        <p:spPr>
          <a:ln/>
        </p:spPr>
        <p:txBody>
          <a:bodyPr/>
          <a:lstStyle/>
          <a:p>
            <a:fld id="{F7AD5C5F-0788-491B-9B31-487EE597F7AB}" type="slidenum">
              <a:rPr lang="en-US" altLang="en-US"/>
              <a:pPr/>
              <a:t>7</a:t>
            </a:fld>
            <a:endParaRPr lang="en-US" altLang="en-US"/>
          </a:p>
        </p:txBody>
      </p:sp>
      <p:sp>
        <p:nvSpPr>
          <p:cNvPr id="384002" name="Rectangle 2">
            <a:extLst>
              <a:ext uri="{FF2B5EF4-FFF2-40B4-BE49-F238E27FC236}">
                <a16:creationId xmlns:a16="http://schemas.microsoft.com/office/drawing/2014/main" id="{2293F056-A749-4E3A-B32E-2B09CC7F7589}"/>
              </a:ext>
            </a:extLst>
          </p:cNvPr>
          <p:cNvSpPr>
            <a:spLocks noChangeArrowheads="1" noTextEdit="1"/>
          </p:cNvSpPr>
          <p:nvPr>
            <p:ph type="sldImg"/>
          </p:nvPr>
        </p:nvSpPr>
        <p:spPr>
          <a:xfrm>
            <a:off x="1257300" y="717550"/>
            <a:ext cx="4800600" cy="3600450"/>
          </a:xfrm>
          <a:ln/>
        </p:spPr>
      </p:sp>
      <p:sp>
        <p:nvSpPr>
          <p:cNvPr id="384003" name="Rectangle 3">
            <a:extLst>
              <a:ext uri="{FF2B5EF4-FFF2-40B4-BE49-F238E27FC236}">
                <a16:creationId xmlns:a16="http://schemas.microsoft.com/office/drawing/2014/main" id="{F59EAC3F-A6BF-4A4A-A9DB-EA44D4D76213}"/>
              </a:ext>
            </a:extLst>
          </p:cNvPr>
          <p:cNvSpPr>
            <a:spLocks noGrp="1" noChangeArrowheads="1"/>
          </p:cNvSpPr>
          <p:nvPr>
            <p:ph type="body" idx="1"/>
          </p:nvPr>
        </p:nvSpPr>
        <p:spPr>
          <a:xfrm>
            <a:off x="731838" y="4557713"/>
            <a:ext cx="5851525" cy="4325937"/>
          </a:xfrm>
        </p:spPr>
        <p:txBody>
          <a:bodyPr/>
          <a:lstStyle/>
          <a:p>
            <a:endParaRPr lang="en-US" altLang="en-US"/>
          </a:p>
        </p:txBody>
      </p:sp>
    </p:spTree>
    <p:extLst>
      <p:ext uri="{BB962C8B-B14F-4D97-AF65-F5344CB8AC3E}">
        <p14:creationId xmlns:p14="http://schemas.microsoft.com/office/powerpoint/2010/main" val="819050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1147B9-6768-41C0-B356-51EA391C6F99}"/>
              </a:ext>
            </a:extLst>
          </p:cNvPr>
          <p:cNvSpPr>
            <a:spLocks noGrp="1" noChangeArrowheads="1"/>
          </p:cNvSpPr>
          <p:nvPr>
            <p:ph type="sldNum" sz="quarter" idx="5"/>
          </p:nvPr>
        </p:nvSpPr>
        <p:spPr>
          <a:ln/>
        </p:spPr>
        <p:txBody>
          <a:bodyPr/>
          <a:lstStyle/>
          <a:p>
            <a:fld id="{5863B8FD-F987-4D68-859A-D89A0117A0A7}" type="slidenum">
              <a:rPr lang="en-US" altLang="en-US"/>
              <a:pPr/>
              <a:t>9</a:t>
            </a:fld>
            <a:endParaRPr lang="en-US" altLang="en-US"/>
          </a:p>
        </p:txBody>
      </p:sp>
      <p:sp>
        <p:nvSpPr>
          <p:cNvPr id="389122" name="Rectangle 2">
            <a:extLst>
              <a:ext uri="{FF2B5EF4-FFF2-40B4-BE49-F238E27FC236}">
                <a16:creationId xmlns:a16="http://schemas.microsoft.com/office/drawing/2014/main" id="{8730FF04-9824-4235-8EF0-5D77E25F88F9}"/>
              </a:ext>
            </a:extLst>
          </p:cNvPr>
          <p:cNvSpPr>
            <a:spLocks noChangeArrowheads="1" noTextEdit="1"/>
          </p:cNvSpPr>
          <p:nvPr>
            <p:ph type="sldImg"/>
          </p:nvPr>
        </p:nvSpPr>
        <p:spPr>
          <a:xfrm>
            <a:off x="1257300" y="717550"/>
            <a:ext cx="4800600" cy="3600450"/>
          </a:xfrm>
          <a:ln/>
        </p:spPr>
      </p:sp>
      <p:sp>
        <p:nvSpPr>
          <p:cNvPr id="389123" name="Rectangle 3">
            <a:extLst>
              <a:ext uri="{FF2B5EF4-FFF2-40B4-BE49-F238E27FC236}">
                <a16:creationId xmlns:a16="http://schemas.microsoft.com/office/drawing/2014/main" id="{D80E4D41-3578-4251-9169-849F90EA52CA}"/>
              </a:ext>
            </a:extLst>
          </p:cNvPr>
          <p:cNvSpPr>
            <a:spLocks noGrp="1" noChangeArrowheads="1"/>
          </p:cNvSpPr>
          <p:nvPr>
            <p:ph type="body" idx="1"/>
          </p:nvPr>
        </p:nvSpPr>
        <p:spPr>
          <a:xfrm>
            <a:off x="731838" y="4557713"/>
            <a:ext cx="5851525" cy="4325937"/>
          </a:xfrm>
        </p:spPr>
        <p:txBody>
          <a:bodyPr/>
          <a:lstStyle/>
          <a:p>
            <a:endParaRPr lang="en-US" altLang="en-US"/>
          </a:p>
        </p:txBody>
      </p:sp>
    </p:spTree>
    <p:extLst>
      <p:ext uri="{BB962C8B-B14F-4D97-AF65-F5344CB8AC3E}">
        <p14:creationId xmlns:p14="http://schemas.microsoft.com/office/powerpoint/2010/main" val="224004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079AA7-9B85-49D5-B9A1-9667036A67CF}"/>
              </a:ext>
            </a:extLst>
          </p:cNvPr>
          <p:cNvSpPr>
            <a:spLocks noGrp="1" noChangeArrowheads="1"/>
          </p:cNvSpPr>
          <p:nvPr>
            <p:ph type="sldNum" sz="quarter" idx="5"/>
          </p:nvPr>
        </p:nvSpPr>
        <p:spPr>
          <a:ln/>
        </p:spPr>
        <p:txBody>
          <a:bodyPr/>
          <a:lstStyle/>
          <a:p>
            <a:fld id="{78B86770-FDB9-40FC-869D-0210CE31964F}" type="slidenum">
              <a:rPr lang="en-US" altLang="en-US"/>
              <a:pPr/>
              <a:t>13</a:t>
            </a:fld>
            <a:endParaRPr lang="en-US" altLang="en-US"/>
          </a:p>
        </p:txBody>
      </p:sp>
      <p:sp>
        <p:nvSpPr>
          <p:cNvPr id="416770" name="Rectangle 2">
            <a:extLst>
              <a:ext uri="{FF2B5EF4-FFF2-40B4-BE49-F238E27FC236}">
                <a16:creationId xmlns:a16="http://schemas.microsoft.com/office/drawing/2014/main" id="{F1F683DB-A17D-4C14-BDE9-4D5DB8FBF2D1}"/>
              </a:ext>
            </a:extLst>
          </p:cNvPr>
          <p:cNvSpPr>
            <a:spLocks noChangeArrowheads="1" noTextEdit="1"/>
          </p:cNvSpPr>
          <p:nvPr>
            <p:ph type="sldImg"/>
          </p:nvPr>
        </p:nvSpPr>
        <p:spPr>
          <a:xfrm>
            <a:off x="1257300" y="720725"/>
            <a:ext cx="4800600" cy="3600450"/>
          </a:xfrm>
          <a:ln/>
        </p:spPr>
      </p:sp>
      <p:sp>
        <p:nvSpPr>
          <p:cNvPr id="416771" name="Rectangle 3">
            <a:extLst>
              <a:ext uri="{FF2B5EF4-FFF2-40B4-BE49-F238E27FC236}">
                <a16:creationId xmlns:a16="http://schemas.microsoft.com/office/drawing/2014/main" id="{C46F06D8-AC49-44AD-A443-CE216952B203}"/>
              </a:ext>
            </a:extLst>
          </p:cNvPr>
          <p:cNvSpPr>
            <a:spLocks noGrp="1" noChangeArrowheads="1"/>
          </p:cNvSpPr>
          <p:nvPr>
            <p:ph type="body" idx="1"/>
          </p:nvPr>
        </p:nvSpPr>
        <p:spPr>
          <a:xfrm>
            <a:off x="731838" y="4560888"/>
            <a:ext cx="5851525" cy="4319587"/>
          </a:xfrm>
        </p:spPr>
        <p:txBody>
          <a:bodyPr/>
          <a:lstStyle/>
          <a:p>
            <a:endParaRPr lang="en-US" altLang="en-US"/>
          </a:p>
        </p:txBody>
      </p:sp>
    </p:spTree>
    <p:extLst>
      <p:ext uri="{BB962C8B-B14F-4D97-AF65-F5344CB8AC3E}">
        <p14:creationId xmlns:p14="http://schemas.microsoft.com/office/powerpoint/2010/main" val="3697515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1184D4-D58E-4E42-8DB2-29ACD4A37B6A}"/>
              </a:ext>
            </a:extLst>
          </p:cNvPr>
          <p:cNvSpPr>
            <a:spLocks noGrp="1" noChangeArrowheads="1"/>
          </p:cNvSpPr>
          <p:nvPr>
            <p:ph type="sldNum" sz="quarter" idx="5"/>
          </p:nvPr>
        </p:nvSpPr>
        <p:spPr>
          <a:ln/>
        </p:spPr>
        <p:txBody>
          <a:bodyPr/>
          <a:lstStyle/>
          <a:p>
            <a:fld id="{B5A693EA-4498-4305-98C4-C0A1D6F23131}" type="slidenum">
              <a:rPr lang="en-US" altLang="en-US"/>
              <a:pPr/>
              <a:t>19</a:t>
            </a:fld>
            <a:endParaRPr lang="en-US" altLang="en-US"/>
          </a:p>
        </p:txBody>
      </p:sp>
      <p:sp>
        <p:nvSpPr>
          <p:cNvPr id="411650" name="Rectangle 2">
            <a:extLst>
              <a:ext uri="{FF2B5EF4-FFF2-40B4-BE49-F238E27FC236}">
                <a16:creationId xmlns:a16="http://schemas.microsoft.com/office/drawing/2014/main" id="{32793CB9-6799-4F5D-ADEF-420E2C4DE1BE}"/>
              </a:ext>
            </a:extLst>
          </p:cNvPr>
          <p:cNvSpPr>
            <a:spLocks noChangeArrowheads="1" noTextEdit="1"/>
          </p:cNvSpPr>
          <p:nvPr>
            <p:ph type="sldImg"/>
          </p:nvPr>
        </p:nvSpPr>
        <p:spPr>
          <a:ln/>
        </p:spPr>
      </p:sp>
      <p:sp>
        <p:nvSpPr>
          <p:cNvPr id="411651" name="Rectangle 3">
            <a:extLst>
              <a:ext uri="{FF2B5EF4-FFF2-40B4-BE49-F238E27FC236}">
                <a16:creationId xmlns:a16="http://schemas.microsoft.com/office/drawing/2014/main" id="{85B1326B-E69F-4145-A9EB-F0F07B3BD30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619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2B3990-CA68-42F7-9838-778354A88F84}"/>
              </a:ext>
            </a:extLst>
          </p:cNvPr>
          <p:cNvSpPr>
            <a:spLocks noGrp="1" noChangeArrowheads="1"/>
          </p:cNvSpPr>
          <p:nvPr>
            <p:ph type="sldNum" sz="quarter" idx="5"/>
          </p:nvPr>
        </p:nvSpPr>
        <p:spPr>
          <a:ln/>
        </p:spPr>
        <p:txBody>
          <a:bodyPr/>
          <a:lstStyle/>
          <a:p>
            <a:fld id="{1552C2B1-3D33-41B1-88E6-C10DE3532441}" type="slidenum">
              <a:rPr lang="en-US" altLang="en-US"/>
              <a:pPr/>
              <a:t>24</a:t>
            </a:fld>
            <a:endParaRPr lang="en-US" altLang="en-US"/>
          </a:p>
        </p:txBody>
      </p:sp>
      <p:sp>
        <p:nvSpPr>
          <p:cNvPr id="307202" name="Rectangle 2">
            <a:extLst>
              <a:ext uri="{FF2B5EF4-FFF2-40B4-BE49-F238E27FC236}">
                <a16:creationId xmlns:a16="http://schemas.microsoft.com/office/drawing/2014/main" id="{9811C582-E3D5-4008-B16F-13374A64BDF7}"/>
              </a:ext>
            </a:extLst>
          </p:cNvPr>
          <p:cNvSpPr>
            <a:spLocks noChangeArrowheads="1" noTextEdit="1"/>
          </p:cNvSpPr>
          <p:nvPr>
            <p:ph type="sldImg"/>
          </p:nvPr>
        </p:nvSpPr>
        <p:spPr>
          <a:ln/>
        </p:spPr>
      </p:sp>
      <p:sp>
        <p:nvSpPr>
          <p:cNvPr id="307203" name="Rectangle 3">
            <a:extLst>
              <a:ext uri="{FF2B5EF4-FFF2-40B4-BE49-F238E27FC236}">
                <a16:creationId xmlns:a16="http://schemas.microsoft.com/office/drawing/2014/main" id="{68D7B4F2-1191-471B-8B9F-770139CED16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18671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94472B-DAB1-48B7-BF36-95FE7DF14DE5}"/>
              </a:ext>
            </a:extLst>
          </p:cNvPr>
          <p:cNvSpPr>
            <a:spLocks noGrp="1" noChangeArrowheads="1"/>
          </p:cNvSpPr>
          <p:nvPr>
            <p:ph type="sldNum" sz="quarter" idx="5"/>
          </p:nvPr>
        </p:nvSpPr>
        <p:spPr>
          <a:ln/>
        </p:spPr>
        <p:txBody>
          <a:bodyPr/>
          <a:lstStyle/>
          <a:p>
            <a:fld id="{6BA9B1DE-2A20-4A7B-BD8E-5690FB71ED53}" type="slidenum">
              <a:rPr lang="en-US" altLang="en-US"/>
              <a:pPr/>
              <a:t>32</a:t>
            </a:fld>
            <a:endParaRPr lang="en-US" altLang="en-US"/>
          </a:p>
        </p:txBody>
      </p:sp>
      <p:sp>
        <p:nvSpPr>
          <p:cNvPr id="431106" name="Rectangle 2">
            <a:extLst>
              <a:ext uri="{FF2B5EF4-FFF2-40B4-BE49-F238E27FC236}">
                <a16:creationId xmlns:a16="http://schemas.microsoft.com/office/drawing/2014/main" id="{DA80143E-8E69-4ED3-9DC3-F4FFE71F0C10}"/>
              </a:ext>
            </a:extLst>
          </p:cNvPr>
          <p:cNvSpPr>
            <a:spLocks noChangeArrowheads="1" noTextEdit="1"/>
          </p:cNvSpPr>
          <p:nvPr>
            <p:ph type="sldImg"/>
          </p:nvPr>
        </p:nvSpPr>
        <p:spPr>
          <a:ln/>
        </p:spPr>
      </p:sp>
      <p:sp>
        <p:nvSpPr>
          <p:cNvPr id="431107" name="Rectangle 3">
            <a:extLst>
              <a:ext uri="{FF2B5EF4-FFF2-40B4-BE49-F238E27FC236}">
                <a16:creationId xmlns:a16="http://schemas.microsoft.com/office/drawing/2014/main" id="{99491F23-A0E9-465B-9994-A19606F18D5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34897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7" name="Rectangle 26"/>
          <p:cNvSpPr/>
          <p:nvPr userDrawn="1"/>
        </p:nvSpPr>
        <p:spPr>
          <a:xfrm>
            <a:off x="0" y="6536268"/>
            <a:ext cx="9144000" cy="321732"/>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9" name="Text Box 14"/>
          <p:cNvSpPr txBox="1">
            <a:spLocks noChangeArrowheads="1"/>
          </p:cNvSpPr>
          <p:nvPr userDrawn="1"/>
        </p:nvSpPr>
        <p:spPr bwMode="auto">
          <a:xfrm>
            <a:off x="7255934" y="6519334"/>
            <a:ext cx="1160463" cy="304800"/>
          </a:xfrm>
          <a:prstGeom prst="rect">
            <a:avLst/>
          </a:prstGeom>
          <a:noFill/>
          <a:ln w="9525" algn="ctr">
            <a:noFill/>
            <a:miter lim="800000"/>
            <a:headEnd/>
            <a:tailEnd/>
          </a:ln>
          <a:effectLst/>
        </p:spPr>
        <p:txBody>
          <a:bodyPr wrap="none">
            <a:spAutoFit/>
          </a:bodyPr>
          <a:lstStyle/>
          <a:p>
            <a:pPr>
              <a:defRPr/>
            </a:pPr>
            <a:r>
              <a:rPr lang="en-US" sz="1400" b="1" dirty="0">
                <a:solidFill>
                  <a:schemeClr val="accent1">
                    <a:lumMod val="20000"/>
                    <a:lumOff val="80000"/>
                  </a:schemeClr>
                </a:solidFill>
              </a:rPr>
              <a:t>www.rti.org</a:t>
            </a:r>
          </a:p>
        </p:txBody>
      </p:sp>
      <p:sp>
        <p:nvSpPr>
          <p:cNvPr id="18" name="Rectangle 17"/>
          <p:cNvSpPr/>
          <p:nvPr userDrawn="1"/>
        </p:nvSpPr>
        <p:spPr>
          <a:xfrm>
            <a:off x="0" y="0"/>
            <a:ext cx="9144000" cy="28194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596900"/>
            <a:ext cx="914400" cy="368300"/>
          </a:xfrm>
          <a:prstGeom prst="rect">
            <a:avLst/>
          </a:prstGeom>
        </p:spPr>
      </p:pic>
      <p:sp>
        <p:nvSpPr>
          <p:cNvPr id="130050" name="Rectangle 2"/>
          <p:cNvSpPr>
            <a:spLocks noGrp="1" noChangeArrowheads="1"/>
          </p:cNvSpPr>
          <p:nvPr>
            <p:ph type="ctrTitle"/>
          </p:nvPr>
        </p:nvSpPr>
        <p:spPr>
          <a:xfrm>
            <a:off x="1828800" y="498157"/>
            <a:ext cx="6934200" cy="676656"/>
          </a:xfrm>
          <a:noFill/>
        </p:spPr>
        <p:txBody>
          <a:bodyPr rIns="91440"/>
          <a:lstStyle>
            <a:lvl1pPr algn="r">
              <a:defRPr sz="2800" b="1">
                <a:solidFill>
                  <a:schemeClr val="bg1"/>
                </a:solidFill>
                <a:latin typeface="Arial"/>
                <a:cs typeface="Arial"/>
              </a:defRPr>
            </a:lvl1pPr>
          </a:lstStyle>
          <a:p>
            <a:r>
              <a:rPr lang="en-US"/>
              <a:t>Click to edit Master title style</a:t>
            </a:r>
            <a:endParaRPr lang="en-US" dirty="0"/>
          </a:p>
        </p:txBody>
      </p:sp>
      <p:sp>
        <p:nvSpPr>
          <p:cNvPr id="130051" name="Rectangle 3"/>
          <p:cNvSpPr>
            <a:spLocks noGrp="1" noChangeArrowheads="1"/>
          </p:cNvSpPr>
          <p:nvPr>
            <p:ph type="subTitle" idx="1"/>
          </p:nvPr>
        </p:nvSpPr>
        <p:spPr>
          <a:xfrm>
            <a:off x="1828800" y="1600200"/>
            <a:ext cx="6934200" cy="381000"/>
          </a:xfrm>
        </p:spPr>
        <p:txBody>
          <a:bodyPr/>
          <a:lstStyle>
            <a:lvl1pPr marL="0" indent="0" algn="r">
              <a:buFont typeface="Wingdings" pitchFamily="1" charset="2"/>
              <a:buNone/>
              <a:defRPr lang="en-US" sz="2000" kern="1200" dirty="0">
                <a:solidFill>
                  <a:srgbClr val="FFFFFF"/>
                </a:solidFill>
                <a:latin typeface="Arial" charset="0"/>
                <a:ea typeface="ヒラギノ角ゴ Pro W3" pitchFamily="1" charset="-128"/>
                <a:cs typeface="+mn-cs"/>
              </a:defRPr>
            </a:lvl1pPr>
          </a:lstStyle>
          <a:p>
            <a:r>
              <a:rPr lang="en-US"/>
              <a:t>Click to edit Master subtitle style</a:t>
            </a:r>
            <a:endParaRPr lang="en-US" dirty="0"/>
          </a:p>
        </p:txBody>
      </p:sp>
      <p:sp>
        <p:nvSpPr>
          <p:cNvPr id="13" name="Slide Number Placeholder 12"/>
          <p:cNvSpPr>
            <a:spLocks noGrp="1"/>
          </p:cNvSpPr>
          <p:nvPr>
            <p:ph type="sldNum" sz="quarter" idx="10"/>
          </p:nvPr>
        </p:nvSpPr>
        <p:spPr>
          <a:solidFill>
            <a:schemeClr val="accent1">
              <a:lumMod val="50000"/>
            </a:schemeClr>
          </a:solidFill>
        </p:spPr>
        <p:txBody>
          <a:bodyPr/>
          <a:lstStyle/>
          <a:p>
            <a:fld id="{D4325D4D-289E-48C1-B277-2BEB492A7D19}" type="slidenum">
              <a:rPr lang="en-US" smtClean="0"/>
              <a:pPr/>
              <a:t>‹#›</a:t>
            </a:fld>
            <a:endParaRPr lang="en-US" dirty="0"/>
          </a:p>
        </p:txBody>
      </p:sp>
      <p:sp>
        <p:nvSpPr>
          <p:cNvPr id="14" name="Footer Placeholder 13"/>
          <p:cNvSpPr>
            <a:spLocks noGrp="1"/>
          </p:cNvSpPr>
          <p:nvPr>
            <p:ph type="ftr" sz="quarter" idx="11"/>
          </p:nvPr>
        </p:nvSpPr>
        <p:spPr>
          <a:solidFill>
            <a:srgbClr val="BF311A"/>
          </a:solidFill>
          <a:ln>
            <a:noFill/>
          </a:ln>
        </p:spPr>
        <p:txBody>
          <a:bodyPr/>
          <a:lstStyle/>
          <a:p>
            <a:r>
              <a:rPr lang="en-US" dirty="0"/>
              <a:t>CONFIDENTIAL</a:t>
            </a:r>
          </a:p>
        </p:txBody>
      </p:sp>
      <p:sp>
        <p:nvSpPr>
          <p:cNvPr id="17" name="Text Placeholder 16"/>
          <p:cNvSpPr>
            <a:spLocks noGrp="1"/>
          </p:cNvSpPr>
          <p:nvPr>
            <p:ph type="body" sz="quarter" idx="15" hasCustomPrompt="1"/>
          </p:nvPr>
        </p:nvSpPr>
        <p:spPr>
          <a:xfrm>
            <a:off x="1828800" y="2133600"/>
            <a:ext cx="6934200" cy="685800"/>
          </a:xfrm>
        </p:spPr>
        <p:txBody>
          <a:bodyPr/>
          <a:lstStyle>
            <a:lvl1pPr marL="0" indent="0" algn="r">
              <a:buNone/>
              <a:defRPr sz="1600">
                <a:solidFill>
                  <a:srgbClr val="BCDDFB"/>
                </a:solidFill>
              </a:defRPr>
            </a:lvl1pPr>
          </a:lstStyle>
          <a:p>
            <a:pPr lvl="0"/>
            <a:r>
              <a:rPr lang="en-US" dirty="0"/>
              <a:t>Presenter</a:t>
            </a:r>
          </a:p>
          <a:p>
            <a:pPr lvl="0"/>
            <a:r>
              <a:rPr lang="en-US" dirty="0"/>
              <a:t>Date</a:t>
            </a:r>
          </a:p>
        </p:txBody>
      </p:sp>
      <p:sp>
        <p:nvSpPr>
          <p:cNvPr id="30" name="TextBox 29"/>
          <p:cNvSpPr txBox="1"/>
          <p:nvPr userDrawn="1"/>
        </p:nvSpPr>
        <p:spPr>
          <a:xfrm>
            <a:off x="2057400" y="6604456"/>
            <a:ext cx="4357032" cy="215444"/>
          </a:xfrm>
          <a:prstGeom prst="rect">
            <a:avLst/>
          </a:prstGeom>
          <a:noFill/>
        </p:spPr>
        <p:txBody>
          <a:bodyPr wrap="none" rtlCol="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baseline="0" dirty="0">
                <a:solidFill>
                  <a:schemeClr val="bg2">
                    <a:lumMod val="60000"/>
                    <a:lumOff val="40000"/>
                  </a:schemeClr>
                </a:solidFill>
                <a:latin typeface="Arial" charset="0"/>
                <a:ea typeface="ヒラギノ角ゴ Pro W3" pitchFamily="1" charset="-128"/>
                <a:cs typeface="+mn-cs"/>
              </a:rPr>
              <a:t>RTI International is a registered trademark and a trade name of Research Triangle Institute.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D4325D4D-289E-48C1-B277-2BEB492A7D19}" type="slidenum">
              <a:rPr lang="en-US" smtClean="0"/>
              <a:pPr/>
              <a:t>‹#›</a:t>
            </a:fld>
            <a:endParaRPr lang="en-US" dirty="0"/>
          </a:p>
        </p:txBody>
      </p:sp>
      <p:sp>
        <p:nvSpPr>
          <p:cNvPr id="6" name="Footer Placeholder 5"/>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p>
            <a:fld id="{D4325D4D-289E-48C1-B277-2BEB492A7D19}" type="slidenum">
              <a:rPr lang="en-US" smtClean="0"/>
              <a:pPr/>
              <a:t>‹#›</a:t>
            </a:fld>
            <a:endParaRPr lang="en-US" dirty="0"/>
          </a:p>
        </p:txBody>
      </p:sp>
      <p:sp>
        <p:nvSpPr>
          <p:cNvPr id="5" name="Footer Placeholder 4"/>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Line Title and Singl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26465" cy="1068387"/>
          </a:xfrm>
        </p:spPr>
        <p:txBody>
          <a:bodyPr lIns="182880" tIns="91440" rIns="182880" bIns="91440"/>
          <a:lstStyle>
            <a:lvl1pPr marL="0">
              <a:lnSpc>
                <a:spcPct val="90000"/>
              </a:lnSpc>
              <a:defRPr baseline="0"/>
            </a:lvl1pPr>
          </a:lstStyle>
          <a:p>
            <a:r>
              <a:rPr lang="en-US" dirty="0"/>
              <a:t>Click to edit Master title style. This one can wrap to two lines. Filler copy added.</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p>
            <a:fld id="{D4325D4D-289E-48C1-B277-2BEB492A7D19}" type="slidenum">
              <a:rPr lang="en-US" smtClean="0"/>
              <a:pPr/>
              <a:t>‹#›</a:t>
            </a:fld>
            <a:endParaRPr lang="en-US" dirty="0"/>
          </a:p>
        </p:txBody>
      </p:sp>
      <p:sp>
        <p:nvSpPr>
          <p:cNvPr id="5" name="Footer Placeholder 4"/>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43000"/>
            <a:ext cx="3886200" cy="4983163"/>
          </a:xfrm>
        </p:spPr>
        <p:txBody>
          <a:bodyPr/>
          <a:lstStyle>
            <a:lvl1pPr marL="222250" indent="-222250">
              <a:defRPr sz="2000"/>
            </a:lvl1pPr>
            <a:lvl2pPr marL="463550" indent="-241300">
              <a:buFont typeface="Arial" pitchFamily="34" charset="0"/>
              <a:buChar char="–"/>
              <a:defRPr sz="1800"/>
            </a:lvl2pPr>
            <a:lvl3pPr marL="679450" indent="-222250">
              <a:buFont typeface="Wingdings" pitchFamily="2" charset="2"/>
              <a:buChar char="§"/>
              <a:tabLst/>
              <a:defRPr sz="1600"/>
            </a:lvl3pPr>
            <a:lvl4pPr marL="1031875" indent="-228600">
              <a:tabLst/>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800600" y="1143000"/>
            <a:ext cx="3886200" cy="4983163"/>
          </a:xfrm>
        </p:spPr>
        <p:txBody>
          <a:bodyPr/>
          <a:lstStyle>
            <a:lvl1pPr marL="222250" indent="-222250">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10"/>
          </p:nvPr>
        </p:nvSpPr>
        <p:spPr>
          <a:xfrm>
            <a:off x="0" y="6553200"/>
            <a:ext cx="457200" cy="304800"/>
          </a:xfrm>
        </p:spPr>
        <p:txBody>
          <a:bodyPr/>
          <a:lstStyle/>
          <a:p>
            <a:fld id="{D4325D4D-289E-48C1-B277-2BEB492A7D19}" type="slidenum">
              <a:rPr lang="en-US" smtClean="0"/>
              <a:pPr/>
              <a:t>‹#›</a:t>
            </a:fld>
            <a:endParaRPr lang="en-US" dirty="0"/>
          </a:p>
        </p:txBody>
      </p:sp>
      <p:sp>
        <p:nvSpPr>
          <p:cNvPr id="6" name="Footer Placeholder 5"/>
          <p:cNvSpPr>
            <a:spLocks noGrp="1"/>
          </p:cNvSpPr>
          <p:nvPr>
            <p:ph type="ftr" sz="quarter" idx="11"/>
          </p:nvPr>
        </p:nvSpPr>
        <p:spPr>
          <a:xfrm>
            <a:off x="457200" y="6553200"/>
            <a:ext cx="1447800" cy="304800"/>
          </a:xfrm>
        </p:spPr>
        <p:txBody>
          <a:bodyPr/>
          <a:lstStyle/>
          <a:p>
            <a:r>
              <a:rPr lang="en-US" dirty="0"/>
              <a:t>CONFIDENTIAL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Line Title Plus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3886200" cy="4525963"/>
          </a:xfrm>
        </p:spPr>
        <p:txBody>
          <a:bodyPr/>
          <a:lstStyle>
            <a:lvl1pPr marL="222250" indent="-222250">
              <a:defRPr sz="2000"/>
            </a:lvl1pPr>
            <a:lvl2pPr marL="457200" indent="-234950">
              <a:buFont typeface="Arial" pitchFamily="34" charset="0"/>
              <a:buChar char="–"/>
              <a:defRPr sz="1800"/>
            </a:lvl2pPr>
            <a:lvl3pPr marL="679450" indent="-222250">
              <a:buFont typeface="Wingdings" pitchFamily="2" charset="2"/>
              <a:buChar char="§"/>
              <a:defRPr sz="1600"/>
            </a:lvl3pPr>
            <a:lvl4pPr marL="1031875" indent="-228600">
              <a:tabLst/>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800600" y="1600200"/>
            <a:ext cx="3886200" cy="4525963"/>
          </a:xfrm>
        </p:spPr>
        <p:txBody>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1"/>
          <p:cNvSpPr>
            <a:spLocks noGrp="1"/>
          </p:cNvSpPr>
          <p:nvPr>
            <p:ph type="title" hasCustomPrompt="1"/>
          </p:nvPr>
        </p:nvSpPr>
        <p:spPr>
          <a:xfrm>
            <a:off x="0" y="0"/>
            <a:ext cx="9140825" cy="1068387"/>
          </a:xfrm>
        </p:spPr>
        <p:txBody>
          <a:bodyPr lIns="182880" tIns="91440" rIns="182880" bIns="91440"/>
          <a:lstStyle>
            <a:lvl1pPr marL="0">
              <a:lnSpc>
                <a:spcPct val="90000"/>
              </a:lnSpc>
              <a:defRPr baseline="0"/>
            </a:lvl1pPr>
          </a:lstStyle>
          <a:p>
            <a:r>
              <a:rPr lang="en-US" dirty="0"/>
              <a:t>Click to edit Master title style. This one can wrap to two lines. Filler copy added.</a:t>
            </a:r>
          </a:p>
        </p:txBody>
      </p:sp>
      <p:sp>
        <p:nvSpPr>
          <p:cNvPr id="6" name="Slide Number Placeholder 5"/>
          <p:cNvSpPr>
            <a:spLocks noGrp="1"/>
          </p:cNvSpPr>
          <p:nvPr>
            <p:ph type="sldNum" sz="quarter" idx="10"/>
          </p:nvPr>
        </p:nvSpPr>
        <p:spPr/>
        <p:txBody>
          <a:bodyPr/>
          <a:lstStyle/>
          <a:p>
            <a:fld id="{D4325D4D-289E-48C1-B277-2BEB492A7D19}" type="slidenum">
              <a:rPr lang="en-US" smtClean="0"/>
              <a:pPr/>
              <a:t>‹#›</a:t>
            </a:fld>
            <a:endParaRPr lang="en-US" dirty="0"/>
          </a:p>
        </p:txBody>
      </p:sp>
      <p:sp>
        <p:nvSpPr>
          <p:cNvPr id="7" name="Footer Placeholder 6"/>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4325D4D-289E-48C1-B277-2BEB492A7D19}"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Line 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0"/>
            <a:ext cx="9140825" cy="1068387"/>
          </a:xfrm>
        </p:spPr>
        <p:txBody>
          <a:bodyPr lIns="182880" tIns="91440" rIns="182880" bIns="91440"/>
          <a:lstStyle>
            <a:lvl1pPr marL="0">
              <a:lnSpc>
                <a:spcPct val="90000"/>
              </a:lnSpc>
              <a:defRPr baseline="0"/>
            </a:lvl1pPr>
          </a:lstStyle>
          <a:p>
            <a:r>
              <a:rPr lang="en-US" dirty="0"/>
              <a:t>Click to edit Master title style. This one can wrap to two lines. Filler copy added.</a:t>
            </a:r>
          </a:p>
        </p:txBody>
      </p:sp>
      <p:sp>
        <p:nvSpPr>
          <p:cNvPr id="4" name="Slide Number Placeholder 3"/>
          <p:cNvSpPr>
            <a:spLocks noGrp="1"/>
          </p:cNvSpPr>
          <p:nvPr>
            <p:ph type="sldNum" sz="quarter" idx="10"/>
          </p:nvPr>
        </p:nvSpPr>
        <p:spPr/>
        <p:txBody>
          <a:bodyPr/>
          <a:lstStyle/>
          <a:p>
            <a:fld id="{D4325D4D-289E-48C1-B277-2BEB492A7D19}" type="slidenum">
              <a:rPr lang="en-US" smtClean="0"/>
              <a:pPr/>
              <a:t>‹#›</a:t>
            </a:fld>
            <a:endParaRPr lang="en-US" dirty="0"/>
          </a:p>
        </p:txBody>
      </p:sp>
      <p:sp>
        <p:nvSpPr>
          <p:cNvPr id="5" name="Footer Placeholder 4"/>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325D4D-289E-48C1-B277-2BEB492A7D19}" type="slidenum">
              <a:rPr lang="en-US" smtClean="0"/>
              <a:pPr/>
              <a:t>‹#›</a:t>
            </a:fld>
            <a:endParaRPr lang="en-US" dirty="0"/>
          </a:p>
        </p:txBody>
      </p:sp>
      <p:sp>
        <p:nvSpPr>
          <p:cNvPr id="3" name="Footer Placeholder 2"/>
          <p:cNvSpPr>
            <a:spLocks noGrp="1"/>
          </p:cNvSpPr>
          <p:nvPr>
            <p:ph type="ftr" sz="quarter" idx="11"/>
          </p:nvPr>
        </p:nvSpPr>
        <p:spPr/>
        <p:txBody>
          <a:bodyPr/>
          <a:lstStyle/>
          <a:p>
            <a:r>
              <a:rPr lang="en-US"/>
              <a:t>CONFIDENTIAL</a:t>
            </a:r>
            <a:endParaRPr lang="en-US" dirty="0"/>
          </a:p>
        </p:txBody>
      </p:sp>
      <p:sp>
        <p:nvSpPr>
          <p:cNvPr id="4" name="Rectangle 3"/>
          <p:cNvSpPr/>
          <p:nvPr userDrawn="1"/>
        </p:nvSpPr>
        <p:spPr>
          <a:xfrm>
            <a:off x="0" y="0"/>
            <a:ext cx="9144000" cy="37338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Rectangle 2"/>
          <p:cNvSpPr>
            <a:spLocks noGrp="1" noChangeArrowheads="1"/>
          </p:cNvSpPr>
          <p:nvPr>
            <p:ph type="ctrTitle" hasCustomPrompt="1"/>
          </p:nvPr>
        </p:nvSpPr>
        <p:spPr>
          <a:xfrm>
            <a:off x="457200" y="2743200"/>
            <a:ext cx="6477000" cy="676687"/>
          </a:xfrm>
          <a:noFill/>
        </p:spPr>
        <p:txBody>
          <a:bodyPr/>
          <a:lstStyle>
            <a:lvl1pPr algn="l">
              <a:defRPr sz="2800" b="1">
                <a:solidFill>
                  <a:schemeClr val="bg1"/>
                </a:solidFill>
                <a:latin typeface="Arial"/>
                <a:cs typeface="Arial"/>
              </a:defRPr>
            </a:lvl1pPr>
          </a:lstStyle>
          <a:p>
            <a:r>
              <a:rPr lang="en-US" dirty="0"/>
              <a:t>Click to edit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with Arcs">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325D4D-289E-48C1-B277-2BEB492A7D19}" type="slidenum">
              <a:rPr lang="en-US" smtClean="0"/>
              <a:pPr/>
              <a:t>‹#›</a:t>
            </a:fld>
            <a:endParaRPr lang="en-US" dirty="0"/>
          </a:p>
        </p:txBody>
      </p:sp>
      <p:sp>
        <p:nvSpPr>
          <p:cNvPr id="3" name="Footer Placeholder 2"/>
          <p:cNvSpPr>
            <a:spLocks noGrp="1"/>
          </p:cNvSpPr>
          <p:nvPr>
            <p:ph type="ftr" sz="quarter" idx="11"/>
          </p:nvPr>
        </p:nvSpPr>
        <p:spPr/>
        <p:txBody>
          <a:bodyPr/>
          <a:lstStyle/>
          <a:p>
            <a:r>
              <a:rPr lang="en-US"/>
              <a:t>CONFIDENTIAL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 y="-1"/>
            <a:ext cx="9144000" cy="612648"/>
          </a:xfrm>
          <a:prstGeom prst="rect">
            <a:avLst/>
          </a:prstGeom>
          <a:solidFill>
            <a:schemeClr val="accent1">
              <a:lumMod val="50000"/>
            </a:schemeClr>
          </a:solidFill>
          <a:ln w="9525" algn="ctr">
            <a:noFill/>
            <a:miter lim="800000"/>
            <a:headEnd/>
            <a:tailEnd/>
          </a:ln>
        </p:spPr>
        <p:txBody>
          <a:bodyPr vert="horz" wrap="square" lIns="182880" tIns="91440" rIns="182880" bIns="9144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57200" y="1143000"/>
            <a:ext cx="82296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 name="Footer Placeholder 9"/>
          <p:cNvSpPr>
            <a:spLocks noGrp="1"/>
          </p:cNvSpPr>
          <p:nvPr>
            <p:ph type="ftr" sz="quarter" idx="3"/>
          </p:nvPr>
        </p:nvSpPr>
        <p:spPr>
          <a:xfrm>
            <a:off x="457200" y="6553200"/>
            <a:ext cx="1447800" cy="304800"/>
          </a:xfrm>
          <a:prstGeom prst="rect">
            <a:avLst/>
          </a:prstGeom>
          <a:solidFill>
            <a:srgbClr val="BF311A"/>
          </a:solidFill>
        </p:spPr>
        <p:txBody>
          <a:bodyPr vert="horz" lIns="91440" tIns="45720" rIns="91440" bIns="45720" rtlCol="0" anchor="ctr"/>
          <a:lstStyle>
            <a:lvl1pPr algn="ctr">
              <a:defRPr sz="1200">
                <a:solidFill>
                  <a:schemeClr val="bg1"/>
                </a:solidFill>
              </a:defRPr>
            </a:lvl1pPr>
          </a:lstStyle>
          <a:p>
            <a:r>
              <a:rPr lang="en-US" dirty="0"/>
              <a:t>CONFIDENTIAL</a:t>
            </a:r>
          </a:p>
        </p:txBody>
      </p:sp>
      <p:sp>
        <p:nvSpPr>
          <p:cNvPr id="11" name="Slide Number Placeholder 10"/>
          <p:cNvSpPr>
            <a:spLocks noGrp="1"/>
          </p:cNvSpPr>
          <p:nvPr>
            <p:ph type="sldNum" sz="quarter" idx="4"/>
          </p:nvPr>
        </p:nvSpPr>
        <p:spPr>
          <a:xfrm>
            <a:off x="0" y="6553199"/>
            <a:ext cx="457200" cy="304801"/>
          </a:xfrm>
          <a:prstGeom prst="rect">
            <a:avLst/>
          </a:prstGeom>
          <a:solidFill>
            <a:srgbClr val="04294A"/>
          </a:solidFill>
        </p:spPr>
        <p:txBody>
          <a:bodyPr vert="horz" lIns="91440" tIns="45720" rIns="91440" bIns="45720" rtlCol="0" anchor="ctr"/>
          <a:lstStyle>
            <a:lvl1pPr algn="ctr">
              <a:defRPr sz="1200">
                <a:solidFill>
                  <a:schemeClr val="bg1"/>
                </a:solidFill>
              </a:defRPr>
            </a:lvl1pPr>
          </a:lstStyle>
          <a:p>
            <a:fld id="{D4325D4D-289E-48C1-B277-2BEB492A7D1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Lst>
  <p:hf hdr="0" ftr="0" dt="0"/>
  <p:txStyles>
    <p:titleStyle>
      <a:lvl1pPr marL="0" algn="l" rtl="0" eaLnBrk="1" fontAlgn="base" hangingPunct="1">
        <a:lnSpc>
          <a:spcPct val="90000"/>
        </a:lnSpc>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Narrow" pitchFamily="1" charset="0"/>
          <a:cs typeface="Arial" charset="0"/>
        </a:defRPr>
      </a:lvl2pPr>
      <a:lvl3pPr algn="l" rtl="0" eaLnBrk="1" fontAlgn="base" hangingPunct="1">
        <a:spcBef>
          <a:spcPct val="0"/>
        </a:spcBef>
        <a:spcAft>
          <a:spcPct val="0"/>
        </a:spcAft>
        <a:defRPr sz="3200">
          <a:solidFill>
            <a:schemeClr val="bg1"/>
          </a:solidFill>
          <a:latin typeface="Arial Narrow" pitchFamily="1" charset="0"/>
          <a:cs typeface="Arial" charset="0"/>
        </a:defRPr>
      </a:lvl3pPr>
      <a:lvl4pPr algn="l" rtl="0" eaLnBrk="1" fontAlgn="base" hangingPunct="1">
        <a:spcBef>
          <a:spcPct val="0"/>
        </a:spcBef>
        <a:spcAft>
          <a:spcPct val="0"/>
        </a:spcAft>
        <a:defRPr sz="3200">
          <a:solidFill>
            <a:schemeClr val="bg1"/>
          </a:solidFill>
          <a:latin typeface="Arial Narrow" pitchFamily="1" charset="0"/>
          <a:cs typeface="Arial" charset="0"/>
        </a:defRPr>
      </a:lvl4pPr>
      <a:lvl5pPr algn="l" rtl="0" eaLnBrk="1" fontAlgn="base" hangingPunct="1">
        <a:spcBef>
          <a:spcPct val="0"/>
        </a:spcBef>
        <a:spcAft>
          <a:spcPct val="0"/>
        </a:spcAft>
        <a:defRPr sz="3200">
          <a:solidFill>
            <a:schemeClr val="bg1"/>
          </a:solidFill>
          <a:latin typeface="Arial Narrow" pitchFamily="1" charset="0"/>
          <a:cs typeface="Arial" charset="0"/>
        </a:defRPr>
      </a:lvl5pPr>
      <a:lvl6pPr marL="457200" algn="l" rtl="0" eaLnBrk="1" fontAlgn="base" hangingPunct="1">
        <a:spcBef>
          <a:spcPct val="0"/>
        </a:spcBef>
        <a:spcAft>
          <a:spcPct val="0"/>
        </a:spcAft>
        <a:defRPr sz="3200">
          <a:solidFill>
            <a:schemeClr val="bg1"/>
          </a:solidFill>
          <a:latin typeface="Arial Narrow" pitchFamily="1" charset="0"/>
          <a:cs typeface="Arial" charset="0"/>
        </a:defRPr>
      </a:lvl6pPr>
      <a:lvl7pPr marL="914400" algn="l" rtl="0" eaLnBrk="1" fontAlgn="base" hangingPunct="1">
        <a:spcBef>
          <a:spcPct val="0"/>
        </a:spcBef>
        <a:spcAft>
          <a:spcPct val="0"/>
        </a:spcAft>
        <a:defRPr sz="3200">
          <a:solidFill>
            <a:schemeClr val="bg1"/>
          </a:solidFill>
          <a:latin typeface="Arial Narrow" pitchFamily="1" charset="0"/>
          <a:cs typeface="Arial" charset="0"/>
        </a:defRPr>
      </a:lvl7pPr>
      <a:lvl8pPr marL="1371600" algn="l" rtl="0" eaLnBrk="1" fontAlgn="base" hangingPunct="1">
        <a:spcBef>
          <a:spcPct val="0"/>
        </a:spcBef>
        <a:spcAft>
          <a:spcPct val="0"/>
        </a:spcAft>
        <a:defRPr sz="3200">
          <a:solidFill>
            <a:schemeClr val="bg1"/>
          </a:solidFill>
          <a:latin typeface="Arial Narrow" pitchFamily="1" charset="0"/>
          <a:cs typeface="Arial" charset="0"/>
        </a:defRPr>
      </a:lvl8pPr>
      <a:lvl9pPr marL="1828800" algn="l" rtl="0" eaLnBrk="1" fontAlgn="base" hangingPunct="1">
        <a:spcBef>
          <a:spcPct val="0"/>
        </a:spcBef>
        <a:spcAft>
          <a:spcPct val="0"/>
        </a:spcAft>
        <a:defRPr sz="3200">
          <a:solidFill>
            <a:schemeClr val="bg1"/>
          </a:solidFill>
          <a:latin typeface="Arial Narrow" pitchFamily="1" charset="0"/>
          <a:cs typeface="Arial" charset="0"/>
        </a:defRPr>
      </a:lvl9pPr>
    </p:titleStyle>
    <p:body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image" Target="../media/image12.wmf"/><Relationship Id="rId1" Type="http://schemas.openxmlformats.org/officeDocument/2006/relationships/slideLayout" Target="../slideLayouts/slideLayout6.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slides/_rels/slide16.xml.rels><?xml version="1.0" encoding="UTF-8" standalone="yes"?>
<Relationships xmlns="http://schemas.openxmlformats.org/package/2006/relationships"><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image" Target="../media/image18.wmf"/><Relationship Id="rId1" Type="http://schemas.openxmlformats.org/officeDocument/2006/relationships/slideLayout" Target="../slideLayouts/slideLayout6.xml"/><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slides/_rels/slide17.x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image" Target="../media/image24.wmf"/><Relationship Id="rId1" Type="http://schemas.openxmlformats.org/officeDocument/2006/relationships/slideLayout" Target="../slideLayouts/slideLayout6.xml"/><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slides/_rels/slide18.x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image" Target="../media/image30.wmf"/><Relationship Id="rId1" Type="http://schemas.openxmlformats.org/officeDocument/2006/relationships/slideLayout" Target="../slideLayouts/slideLayout6.xml"/><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3.wmf"/><Relationship Id="rId7" Type="http://schemas.openxmlformats.org/officeDocument/2006/relationships/image" Target="../media/image57.wmf"/><Relationship Id="rId2" Type="http://schemas.openxmlformats.org/officeDocument/2006/relationships/image" Target="../media/image52.wmf"/><Relationship Id="rId1" Type="http://schemas.openxmlformats.org/officeDocument/2006/relationships/slideLayout" Target="../slideLayouts/slideLayout6.xml"/><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 Id="rId9" Type="http://schemas.openxmlformats.org/officeDocument/2006/relationships/image" Target="../media/image59.wmf"/></Relationships>
</file>

<file path=ppt/slides/_rels/slide23.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image" Target="../media/image61.wmf"/><Relationship Id="rId7" Type="http://schemas.openxmlformats.org/officeDocument/2006/relationships/image" Target="../media/image65.wmf"/><Relationship Id="rId2" Type="http://schemas.openxmlformats.org/officeDocument/2006/relationships/image" Target="../media/image60.wmf"/><Relationship Id="rId1" Type="http://schemas.openxmlformats.org/officeDocument/2006/relationships/slideLayout" Target="../slideLayouts/slideLayout6.xml"/><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 Id="rId9" Type="http://schemas.openxmlformats.org/officeDocument/2006/relationships/image" Target="../media/image67.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8.wmf"/></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ctrTitle"/>
          </p:nvPr>
        </p:nvSpPr>
        <p:spPr/>
        <p:txBody>
          <a:bodyPr/>
          <a:lstStyle/>
          <a:p>
            <a:r>
              <a:rPr lang="en-US" sz="2600" dirty="0"/>
              <a:t>Modeling Climate Change Impacts on Agricultural Production and </a:t>
            </a:r>
            <a:br>
              <a:rPr lang="en-US" sz="2600" dirty="0"/>
            </a:br>
            <a:r>
              <a:rPr lang="en-US" sz="2600" dirty="0"/>
              <a:t>Implications for Risk Management</a:t>
            </a:r>
          </a:p>
        </p:txBody>
      </p:sp>
      <p:sp>
        <p:nvSpPr>
          <p:cNvPr id="2" name="Slide Number Placeholder 1"/>
          <p:cNvSpPr>
            <a:spLocks noGrp="1"/>
          </p:cNvSpPr>
          <p:nvPr>
            <p:ph type="sldNum" sz="quarter" idx="10"/>
          </p:nvPr>
        </p:nvSpPr>
        <p:spPr/>
        <p:txBody>
          <a:bodyPr/>
          <a:lstStyle/>
          <a:p>
            <a:fld id="{D4325D4D-289E-48C1-B277-2BEB492A7D19}" type="slidenum">
              <a:rPr lang="en-US" smtClean="0"/>
              <a:pPr/>
              <a:t>1</a:t>
            </a:fld>
            <a:endParaRPr lang="en-US" dirty="0"/>
          </a:p>
        </p:txBody>
      </p:sp>
      <p:sp>
        <p:nvSpPr>
          <p:cNvPr id="22" name="Text Placeholder 21"/>
          <p:cNvSpPr>
            <a:spLocks noGrp="1"/>
          </p:cNvSpPr>
          <p:nvPr>
            <p:ph type="body" sz="quarter" idx="15"/>
          </p:nvPr>
        </p:nvSpPr>
        <p:spPr/>
        <p:txBody>
          <a:bodyPr/>
          <a:lstStyle/>
          <a:p>
            <a:r>
              <a:rPr lang="en-US" dirty="0"/>
              <a:t>Robert H. Beach</a:t>
            </a:r>
          </a:p>
        </p:txBody>
      </p:sp>
      <p:pic>
        <p:nvPicPr>
          <p:cNvPr id="5" name="Picture 14" descr="China_rice_paddies2">
            <a:extLst>
              <a:ext uri="{FF2B5EF4-FFF2-40B4-BE49-F238E27FC236}">
                <a16:creationId xmlns:a16="http://schemas.microsoft.com/office/drawing/2014/main" id="{8EDDF152-060B-4F53-86D7-9C22451C6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 y="2819399"/>
            <a:ext cx="4981156" cy="37337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bnr_spring">
            <a:extLst>
              <a:ext uri="{FF2B5EF4-FFF2-40B4-BE49-F238E27FC236}">
                <a16:creationId xmlns:a16="http://schemas.microsoft.com/office/drawing/2014/main" id="{A08F0325-5402-4CCE-965E-FF5CBA403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199" y="2819399"/>
            <a:ext cx="4161801" cy="2057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wheat">
            <a:extLst>
              <a:ext uri="{FF2B5EF4-FFF2-40B4-BE49-F238E27FC236}">
                <a16:creationId xmlns:a16="http://schemas.microsoft.com/office/drawing/2014/main" id="{179D9023-8050-42CA-AA65-E418DA5BCF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2199" y="4875940"/>
            <a:ext cx="4163937" cy="1677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66898B05-C592-47F2-B256-5BA74994F1CF}"/>
              </a:ext>
            </a:extLst>
          </p:cNvPr>
          <p:cNvSpPr>
            <a:spLocks noGrp="1" noChangeArrowheads="1"/>
          </p:cNvSpPr>
          <p:nvPr>
            <p:ph type="title"/>
          </p:nvPr>
        </p:nvSpPr>
        <p:spPr/>
        <p:txBody>
          <a:bodyPr/>
          <a:lstStyle/>
          <a:p>
            <a:r>
              <a:rPr lang="en-US" altLang="en-US"/>
              <a:t>Schedules of Gains and Losses</a:t>
            </a:r>
          </a:p>
        </p:txBody>
      </p:sp>
      <p:graphicFrame>
        <p:nvGraphicFramePr>
          <p:cNvPr id="390147" name="Group 3">
            <a:extLst>
              <a:ext uri="{FF2B5EF4-FFF2-40B4-BE49-F238E27FC236}">
                <a16:creationId xmlns:a16="http://schemas.microsoft.com/office/drawing/2014/main" id="{090A2ECC-7FB7-4903-AB59-AA74A8CD4C42}"/>
              </a:ext>
            </a:extLst>
          </p:cNvPr>
          <p:cNvGraphicFramePr>
            <a:graphicFrameLocks noGrp="1"/>
          </p:cNvGraphicFramePr>
          <p:nvPr>
            <p:ph idx="1"/>
          </p:nvPr>
        </p:nvGraphicFramePr>
        <p:xfrm>
          <a:off x="633413" y="1577975"/>
          <a:ext cx="7859712" cy="4589469"/>
        </p:xfrm>
        <a:graphic>
          <a:graphicData uri="http://schemas.openxmlformats.org/drawingml/2006/table">
            <a:tbl>
              <a:tblPr/>
              <a:tblGrid>
                <a:gridCol w="1123950">
                  <a:extLst>
                    <a:ext uri="{9D8B030D-6E8A-4147-A177-3AD203B41FA5}">
                      <a16:colId xmlns:a16="http://schemas.microsoft.com/office/drawing/2014/main" val="692170802"/>
                    </a:ext>
                  </a:extLst>
                </a:gridCol>
                <a:gridCol w="1120775">
                  <a:extLst>
                    <a:ext uri="{9D8B030D-6E8A-4147-A177-3AD203B41FA5}">
                      <a16:colId xmlns:a16="http://schemas.microsoft.com/office/drawing/2014/main" val="1769500262"/>
                    </a:ext>
                  </a:extLst>
                </a:gridCol>
                <a:gridCol w="1123950">
                  <a:extLst>
                    <a:ext uri="{9D8B030D-6E8A-4147-A177-3AD203B41FA5}">
                      <a16:colId xmlns:a16="http://schemas.microsoft.com/office/drawing/2014/main" val="2481634339"/>
                    </a:ext>
                  </a:extLst>
                </a:gridCol>
                <a:gridCol w="1122362">
                  <a:extLst>
                    <a:ext uri="{9D8B030D-6E8A-4147-A177-3AD203B41FA5}">
                      <a16:colId xmlns:a16="http://schemas.microsoft.com/office/drawing/2014/main" val="3575842557"/>
                    </a:ext>
                  </a:extLst>
                </a:gridCol>
                <a:gridCol w="1123950">
                  <a:extLst>
                    <a:ext uri="{9D8B030D-6E8A-4147-A177-3AD203B41FA5}">
                      <a16:colId xmlns:a16="http://schemas.microsoft.com/office/drawing/2014/main" val="2633517313"/>
                    </a:ext>
                  </a:extLst>
                </a:gridCol>
                <a:gridCol w="1120775">
                  <a:extLst>
                    <a:ext uri="{9D8B030D-6E8A-4147-A177-3AD203B41FA5}">
                      <a16:colId xmlns:a16="http://schemas.microsoft.com/office/drawing/2014/main" val="2788655373"/>
                    </a:ext>
                  </a:extLst>
                </a:gridCol>
                <a:gridCol w="1123950">
                  <a:extLst>
                    <a:ext uri="{9D8B030D-6E8A-4147-A177-3AD203B41FA5}">
                      <a16:colId xmlns:a16="http://schemas.microsoft.com/office/drawing/2014/main" val="3529670646"/>
                    </a:ext>
                  </a:extLst>
                </a:gridCol>
              </a:tblGrid>
              <a:tr h="315913">
                <a:tc>
                  <a:txBody>
                    <a:bodyPr/>
                    <a:lstStyle>
                      <a:lvl1pPr>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471488">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909638">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30651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1695450">
                        <a:spcBef>
                          <a:spcPct val="20000"/>
                        </a:spcBef>
                        <a:defRPr>
                          <a:solidFill>
                            <a:schemeClr val="tx1"/>
                          </a:solidFill>
                          <a:latin typeface="Times" panose="02020603050405020304" pitchFamily="18" charset="0"/>
                        </a:defRPr>
                      </a:lvl5pPr>
                      <a:lvl6pPr marL="2152650" eaLnBrk="0" fontAlgn="base" hangingPunct="0">
                        <a:spcBef>
                          <a:spcPct val="20000"/>
                        </a:spcBef>
                        <a:spcAft>
                          <a:spcPct val="0"/>
                        </a:spcAft>
                        <a:defRPr>
                          <a:solidFill>
                            <a:schemeClr val="tx1"/>
                          </a:solidFill>
                          <a:latin typeface="Times" panose="02020603050405020304" pitchFamily="18" charset="0"/>
                        </a:defRPr>
                      </a:lvl6pPr>
                      <a:lvl7pPr marL="2609850" eaLnBrk="0" fontAlgn="base" hangingPunct="0">
                        <a:spcBef>
                          <a:spcPct val="20000"/>
                        </a:spcBef>
                        <a:spcAft>
                          <a:spcPct val="0"/>
                        </a:spcAft>
                        <a:defRPr>
                          <a:solidFill>
                            <a:schemeClr val="tx1"/>
                          </a:solidFill>
                          <a:latin typeface="Times" panose="02020603050405020304" pitchFamily="18" charset="0"/>
                        </a:defRPr>
                      </a:lvl7pPr>
                      <a:lvl8pPr marL="3067050" eaLnBrk="0" fontAlgn="base" hangingPunct="0">
                        <a:spcBef>
                          <a:spcPct val="20000"/>
                        </a:spcBef>
                        <a:spcAft>
                          <a:spcPct val="0"/>
                        </a:spcAft>
                        <a:defRPr>
                          <a:solidFill>
                            <a:schemeClr val="tx1"/>
                          </a:solidFill>
                          <a:latin typeface="Times" panose="02020603050405020304" pitchFamily="18" charset="0"/>
                        </a:defRPr>
                      </a:lvl8pPr>
                      <a:lvl9pPr marL="3524250" eaLnBrk="0" fontAlgn="base" hangingPunct="0">
                        <a:spcBef>
                          <a:spcPct val="20000"/>
                        </a:spcBef>
                        <a:spcAft>
                          <a:spcPct val="0"/>
                        </a:spcAft>
                        <a:defRPr>
                          <a:solidFill>
                            <a:schemeClr val="tx1"/>
                          </a:solidFill>
                          <a:latin typeface="Times" panose="02020603050405020304" pitchFamily="18" charset="0"/>
                        </a:defRPr>
                      </a:lvl9pPr>
                    </a:lstStyle>
                    <a:p>
                      <a:pPr marL="0" marR="0" lvl="0" indent="0" algn="l" defTabSz="914400" rtl="0" eaLnBrk="0" fontAlgn="base" latinLnBrk="0" hangingPunct="0">
                        <a:lnSpc>
                          <a:spcPct val="95000"/>
                        </a:lnSpc>
                        <a:spcBef>
                          <a:spcPct val="0"/>
                        </a:spcBef>
                        <a:spcAft>
                          <a:spcPct val="0"/>
                        </a:spcAft>
                        <a:buClr>
                          <a:srgbClr val="8E9AC0"/>
                        </a:buClr>
                        <a:buSzPct val="80000"/>
                        <a:buFont typeface="Wingdings" panose="05000000000000000000" pitchFamily="2" charset="2"/>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ctr" horzOverflow="overflow">
                    <a:lnL cap="flat">
                      <a:noFill/>
                    </a:lnL>
                    <a:lnR>
                      <a:noFill/>
                    </a:lnR>
                    <a:lnT cap="flat">
                      <a:noFill/>
                    </a:lnT>
                    <a:lnB>
                      <a:noFill/>
                    </a:lnB>
                    <a:lnTlToBr>
                      <a:noFill/>
                    </a:lnTlToBr>
                    <a:lnBlToTr>
                      <a:noFill/>
                    </a:lnBlToTr>
                    <a:solidFill>
                      <a:schemeClr val="bg1"/>
                    </a:solidFill>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Gains</a:t>
                      </a:r>
                    </a:p>
                  </a:txBody>
                  <a:tcPr anchor="ctr" horzOverflow="overflow">
                    <a:lnL>
                      <a:noFill/>
                    </a:lnL>
                    <a:lnR>
                      <a:noFill/>
                    </a:lnR>
                    <a:lnT cap="flat">
                      <a:noFill/>
                    </a:lnT>
                    <a:lnB w="12700" cap="flat" cmpd="sng" algn="ctr">
                      <a:solidFill>
                        <a:srgbClr val="000000"/>
                      </a:solidFill>
                      <a:prstDash val="solid"/>
                      <a:round/>
                      <a:headEnd type="none" w="sm" len="sm"/>
                      <a:tailEnd type="none" w="sm" len="sm"/>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Losses</a:t>
                      </a:r>
                    </a:p>
                  </a:txBody>
                  <a:tcPr anchor="ctr" horzOverflow="overflow">
                    <a:lnL>
                      <a:noFill/>
                    </a:lnL>
                    <a:lnR cap="flat">
                      <a:noFill/>
                    </a:lnR>
                    <a:lnT cap="flat">
                      <a:noFill/>
                    </a:lnT>
                    <a:lnB w="12700" cap="flat" cmpd="sng" algn="ctr">
                      <a:solidFill>
                        <a:srgbClr val="000000"/>
                      </a:solidFill>
                      <a:prstDash val="solid"/>
                      <a:round/>
                      <a:headEnd type="none" w="sm" len="sm"/>
                      <a:tailEnd type="none" w="sm" len="sm"/>
                    </a:lnB>
                    <a:lnTlToBr>
                      <a:noFill/>
                    </a:lnTlToBr>
                    <a:lnBlToTr>
                      <a:noFill/>
                    </a:lnBlToTr>
                    <a:solidFill>
                      <a:srgbClr val="FFCC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06504830"/>
                  </a:ext>
                </a:extLst>
              </a:tr>
              <a:tr h="328613">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just" defTabSz="914400" rtl="0" eaLnBrk="0" fontAlgn="b" latinLnBrk="0" hangingPunct="0">
                        <a:lnSpc>
                          <a:spcPct val="100000"/>
                        </a:lnSpc>
                        <a:spcBef>
                          <a:spcPct val="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Fund</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CAT</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ctr" horzOverflow="overflow">
                    <a:lnL>
                      <a:noFill/>
                    </a:lnL>
                    <a:lnR>
                      <a:noFill/>
                    </a:lnR>
                    <a:lnT w="12700" cap="flat" cmpd="sng" algn="ctr">
                      <a:solidFill>
                        <a:srgbClr val="000000"/>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Rev</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ctr" horzOverflow="overflow">
                    <a:lnL>
                      <a:noFill/>
                    </a:lnL>
                    <a:lnR>
                      <a:noFill/>
                    </a:lnR>
                    <a:lnT w="12700" cap="flat" cmpd="sng" algn="ctr">
                      <a:solidFill>
                        <a:srgbClr val="000000"/>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Other</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ctr" horzOverflow="overflow">
                    <a:lnL>
                      <a:noFill/>
                    </a:lnL>
                    <a:lnR>
                      <a:noFill/>
                    </a:lnR>
                    <a:lnT w="12700" cap="flat" cmpd="sng" algn="ctr">
                      <a:solidFill>
                        <a:srgbClr val="000000"/>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CAT</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ctr" horzOverflow="overflow">
                    <a:lnL>
                      <a:noFill/>
                    </a:lnL>
                    <a:lnR>
                      <a:noFill/>
                    </a:lnR>
                    <a:lnT w="12700" cap="flat" cmpd="sng" algn="ctr">
                      <a:solidFill>
                        <a:srgbClr val="000000"/>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Rev</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ctr" horzOverflow="overflow">
                    <a:lnL>
                      <a:noFill/>
                    </a:lnL>
                    <a:lnR>
                      <a:noFill/>
                    </a:lnR>
                    <a:lnT w="12700" cap="flat" cmpd="sng" algn="ctr">
                      <a:solidFill>
                        <a:srgbClr val="000000"/>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Other</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ctr" horzOverflow="overflow">
                    <a:lnL>
                      <a:noFill/>
                    </a:lnL>
                    <a:lnR cap="flat">
                      <a:noFill/>
                    </a:lnR>
                    <a:lnT w="12700" cap="flat" cmpd="sng" algn="ctr">
                      <a:solidFill>
                        <a:srgbClr val="000000"/>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CC"/>
                    </a:solidFill>
                  </a:tcPr>
                </a:tc>
                <a:extLst>
                  <a:ext uri="{0D108BD9-81ED-4DB2-BD59-A6C34878D82A}">
                    <a16:rowId xmlns:a16="http://schemas.microsoft.com/office/drawing/2014/main" val="1307138623"/>
                  </a:ext>
                </a:extLst>
              </a:tr>
              <a:tr h="328613">
                <a:tc>
                  <a:txBody>
                    <a:bodyPr/>
                    <a:lstStyle>
                      <a:lvl1pPr>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471488">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909638">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30651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1695450">
                        <a:spcBef>
                          <a:spcPct val="20000"/>
                        </a:spcBef>
                        <a:defRPr>
                          <a:solidFill>
                            <a:schemeClr val="tx1"/>
                          </a:solidFill>
                          <a:latin typeface="Times" panose="02020603050405020304" pitchFamily="18" charset="0"/>
                        </a:defRPr>
                      </a:lvl5pPr>
                      <a:lvl6pPr marL="2152650" eaLnBrk="0" fontAlgn="base" hangingPunct="0">
                        <a:spcBef>
                          <a:spcPct val="20000"/>
                        </a:spcBef>
                        <a:spcAft>
                          <a:spcPct val="0"/>
                        </a:spcAft>
                        <a:defRPr>
                          <a:solidFill>
                            <a:schemeClr val="tx1"/>
                          </a:solidFill>
                          <a:latin typeface="Times" panose="02020603050405020304" pitchFamily="18" charset="0"/>
                        </a:defRPr>
                      </a:lvl6pPr>
                      <a:lvl7pPr marL="2609850" eaLnBrk="0" fontAlgn="base" hangingPunct="0">
                        <a:spcBef>
                          <a:spcPct val="20000"/>
                        </a:spcBef>
                        <a:spcAft>
                          <a:spcPct val="0"/>
                        </a:spcAft>
                        <a:defRPr>
                          <a:solidFill>
                            <a:schemeClr val="tx1"/>
                          </a:solidFill>
                          <a:latin typeface="Times" panose="02020603050405020304" pitchFamily="18" charset="0"/>
                        </a:defRPr>
                      </a:lvl7pPr>
                      <a:lvl8pPr marL="3067050" eaLnBrk="0" fontAlgn="base" hangingPunct="0">
                        <a:spcBef>
                          <a:spcPct val="20000"/>
                        </a:spcBef>
                        <a:spcAft>
                          <a:spcPct val="0"/>
                        </a:spcAft>
                        <a:defRPr>
                          <a:solidFill>
                            <a:schemeClr val="tx1"/>
                          </a:solidFill>
                          <a:latin typeface="Times" panose="02020603050405020304" pitchFamily="18" charset="0"/>
                        </a:defRPr>
                      </a:lvl8pPr>
                      <a:lvl9pPr marL="3524250" eaLnBrk="0" fontAlgn="base" hangingPunct="0">
                        <a:spcBef>
                          <a:spcPct val="20000"/>
                        </a:spcBef>
                        <a:spcAft>
                          <a:spcPct val="0"/>
                        </a:spcAft>
                        <a:defRPr>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
                          <a:srgbClr val="8E9AC0"/>
                        </a:buClr>
                        <a:buSzPct val="80000"/>
                        <a:buFont typeface="Wingdings" panose="05000000000000000000" pitchFamily="2" charset="2"/>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w="28575" cap="flat" cmpd="sng" algn="ctr">
                      <a:solidFill>
                        <a:schemeClr val="tx1"/>
                      </a:solidFill>
                      <a:prstDash val="solid"/>
                      <a:round/>
                      <a:headEnd type="none" w="sm" len="sm"/>
                      <a:tailEnd type="none" w="sm" len="sm"/>
                    </a:lnT>
                    <a:lnB>
                      <a:noFill/>
                    </a:lnB>
                    <a:lnTlToBr>
                      <a:noFill/>
                    </a:lnTlToBr>
                    <a:lnBlToTr>
                      <a:noFill/>
                    </a:lnBlToTr>
                    <a:solidFill>
                      <a:schemeClr val="bg1"/>
                    </a:solidFill>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1" u="none" strike="noStrike" cap="none" normalizeH="0" baseline="0">
                          <a:ln>
                            <a:noFill/>
                          </a:ln>
                          <a:solidFill>
                            <a:schemeClr val="tx1"/>
                          </a:solidFill>
                          <a:effectLst/>
                          <a:latin typeface="Arial" panose="020B0604020202020204" pitchFamily="34" charset="0"/>
                          <a:cs typeface="Times New Roman" panose="02020603050405020304" pitchFamily="18" charset="0"/>
                        </a:rPr>
                        <a:t>Loss Ratio 65% to 100%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w="28575" cap="flat" cmpd="sng" algn="ctr">
                      <a:solidFill>
                        <a:schemeClr val="tx1"/>
                      </a:solidFill>
                      <a:prstDash val="solid"/>
                      <a:round/>
                      <a:headEnd type="none" w="sm" len="sm"/>
                      <a:tailEnd type="none" w="sm" len="sm"/>
                    </a:lnT>
                    <a:lnB>
                      <a:noFill/>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1" u="none" strike="noStrike" cap="none" normalizeH="0" baseline="0">
                          <a:ln>
                            <a:noFill/>
                          </a:ln>
                          <a:solidFill>
                            <a:schemeClr val="tx1"/>
                          </a:solidFill>
                          <a:effectLst/>
                          <a:latin typeface="Arial" panose="020B0604020202020204" pitchFamily="34" charset="0"/>
                          <a:cs typeface="Times New Roman" panose="02020603050405020304" pitchFamily="18" charset="0"/>
                        </a:rPr>
                        <a:t>Loss Ratio 100% to 160%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w="28575" cap="flat" cmpd="sng" algn="ctr">
                      <a:solidFill>
                        <a:schemeClr val="tx1"/>
                      </a:solidFill>
                      <a:prstDash val="solid"/>
                      <a:round/>
                      <a:headEnd type="none" w="sm" len="sm"/>
                      <a:tailEnd type="none" w="sm" len="sm"/>
                    </a:lnT>
                    <a:lnB>
                      <a:noFill/>
                    </a:lnB>
                    <a:lnTlToBr>
                      <a:noFill/>
                    </a:lnTlToBr>
                    <a:lnBlToTr>
                      <a:noFill/>
                    </a:lnBlToTr>
                    <a:solidFill>
                      <a:srgbClr val="FFCC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2517710"/>
                  </a:ext>
                </a:extLst>
              </a:tr>
              <a:tr h="328613">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just" defTabSz="914400" rtl="0" eaLnBrk="0" fontAlgn="b" latinLnBrk="0" hangingPunct="0">
                        <a:lnSpc>
                          <a:spcPct val="100000"/>
                        </a:lnSpc>
                        <a:spcBef>
                          <a:spcPct val="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COM</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75.00%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94.00%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94.00%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57.00%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solidFill>
                      <a:srgbClr val="FFCCCC"/>
                    </a:solidFill>
                  </a:tcPr>
                </a:tc>
                <a:extLst>
                  <a:ext uri="{0D108BD9-81ED-4DB2-BD59-A6C34878D82A}">
                    <a16:rowId xmlns:a16="http://schemas.microsoft.com/office/drawing/2014/main" val="302194143"/>
                  </a:ext>
                </a:extLst>
              </a:tr>
              <a:tr h="328613">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just" defTabSz="914400" rtl="0" eaLnBrk="0" fontAlgn="b" latinLnBrk="0" hangingPunct="0">
                        <a:lnSpc>
                          <a:spcPct val="100000"/>
                        </a:lnSpc>
                        <a:spcBef>
                          <a:spcPct val="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DEV</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45.00%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25.00%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25.00%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solidFill>
                      <a:srgbClr val="FFCCCC"/>
                    </a:solidFill>
                  </a:tcPr>
                </a:tc>
                <a:extLst>
                  <a:ext uri="{0D108BD9-81ED-4DB2-BD59-A6C34878D82A}">
                    <a16:rowId xmlns:a16="http://schemas.microsoft.com/office/drawing/2014/main" val="3016114662"/>
                  </a:ext>
                </a:extLst>
              </a:tr>
              <a:tr h="328613">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just" defTabSz="914400" rtl="0" eaLnBrk="0" fontAlgn="b" latinLnBrk="0" hangingPunct="0">
                        <a:lnSpc>
                          <a:spcPct val="100000"/>
                        </a:lnSpc>
                        <a:spcBef>
                          <a:spcPct val="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ARF</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w="28575" cap="flat" cmpd="sng" algn="ctr">
                      <a:solidFill>
                        <a:schemeClr val="tx1"/>
                      </a:solidFill>
                      <a:prstDash val="solid"/>
                      <a:round/>
                      <a:headEnd type="none" w="sm" len="sm"/>
                      <a:tailEnd type="none" w="sm" len="sm"/>
                    </a:lnB>
                    <a:lnTlToBr>
                      <a:noFill/>
                    </a:lnTlToBr>
                    <a:lnBlToTr>
                      <a:noFill/>
                    </a:lnBlToTr>
                    <a:solidFill>
                      <a:schemeClr val="bg1"/>
                    </a:solidFill>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15.00%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w="28575" cap="flat" cmpd="sng" algn="ctr">
                      <a:solidFill>
                        <a:schemeClr val="tx1"/>
                      </a:solidFill>
                      <a:prstDash val="solid"/>
                      <a:round/>
                      <a:headEnd type="none" w="sm" len="sm"/>
                      <a:tailEnd type="none" w="sm" len="sm"/>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a:noFill/>
                    </a:lnT>
                    <a:lnB w="28575" cap="flat" cmpd="sng" algn="ctr">
                      <a:solidFill>
                        <a:schemeClr val="tx1"/>
                      </a:solidFill>
                      <a:prstDash val="solid"/>
                      <a:round/>
                      <a:headEnd type="none" w="sm" len="sm"/>
                      <a:tailEnd type="none" w="sm" len="sm"/>
                    </a:lnB>
                    <a:lnTlToBr>
                      <a:noFill/>
                    </a:lnTlToBr>
                    <a:lnBlToTr>
                      <a:noFill/>
                    </a:lnBlToTr>
                    <a:solidFill>
                      <a:srgbClr val="FFCC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6574397"/>
                  </a:ext>
                </a:extLst>
              </a:tr>
              <a:tr h="328613">
                <a:tc>
                  <a:txBody>
                    <a:bodyPr/>
                    <a:lstStyle>
                      <a:lvl1pPr>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471488">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909638">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30651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1695450">
                        <a:spcBef>
                          <a:spcPct val="20000"/>
                        </a:spcBef>
                        <a:defRPr>
                          <a:solidFill>
                            <a:schemeClr val="tx1"/>
                          </a:solidFill>
                          <a:latin typeface="Times" panose="02020603050405020304" pitchFamily="18" charset="0"/>
                        </a:defRPr>
                      </a:lvl5pPr>
                      <a:lvl6pPr marL="2152650" eaLnBrk="0" fontAlgn="base" hangingPunct="0">
                        <a:spcBef>
                          <a:spcPct val="20000"/>
                        </a:spcBef>
                        <a:spcAft>
                          <a:spcPct val="0"/>
                        </a:spcAft>
                        <a:defRPr>
                          <a:solidFill>
                            <a:schemeClr val="tx1"/>
                          </a:solidFill>
                          <a:latin typeface="Times" panose="02020603050405020304" pitchFamily="18" charset="0"/>
                        </a:defRPr>
                      </a:lvl6pPr>
                      <a:lvl7pPr marL="2609850" eaLnBrk="0" fontAlgn="base" hangingPunct="0">
                        <a:spcBef>
                          <a:spcPct val="20000"/>
                        </a:spcBef>
                        <a:spcAft>
                          <a:spcPct val="0"/>
                        </a:spcAft>
                        <a:defRPr>
                          <a:solidFill>
                            <a:schemeClr val="tx1"/>
                          </a:solidFill>
                          <a:latin typeface="Times" panose="02020603050405020304" pitchFamily="18" charset="0"/>
                        </a:defRPr>
                      </a:lvl7pPr>
                      <a:lvl8pPr marL="3067050" eaLnBrk="0" fontAlgn="base" hangingPunct="0">
                        <a:spcBef>
                          <a:spcPct val="20000"/>
                        </a:spcBef>
                        <a:spcAft>
                          <a:spcPct val="0"/>
                        </a:spcAft>
                        <a:defRPr>
                          <a:solidFill>
                            <a:schemeClr val="tx1"/>
                          </a:solidFill>
                          <a:latin typeface="Times" panose="02020603050405020304" pitchFamily="18" charset="0"/>
                        </a:defRPr>
                      </a:lvl8pPr>
                      <a:lvl9pPr marL="3524250" eaLnBrk="0" fontAlgn="base" hangingPunct="0">
                        <a:spcBef>
                          <a:spcPct val="20000"/>
                        </a:spcBef>
                        <a:spcAft>
                          <a:spcPct val="0"/>
                        </a:spcAft>
                        <a:defRPr>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
                          <a:srgbClr val="8E9AC0"/>
                        </a:buClr>
                        <a:buSzPct val="80000"/>
                        <a:buFont typeface="Wingdings" panose="05000000000000000000" pitchFamily="2" charset="2"/>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w="28575" cap="flat" cmpd="sng" algn="ctr">
                      <a:solidFill>
                        <a:schemeClr val="tx1"/>
                      </a:solidFill>
                      <a:prstDash val="solid"/>
                      <a:round/>
                      <a:headEnd type="none" w="sm" len="sm"/>
                      <a:tailEnd type="none" w="sm" len="sm"/>
                    </a:lnT>
                    <a:lnB>
                      <a:noFill/>
                    </a:lnB>
                    <a:lnTlToBr>
                      <a:noFill/>
                    </a:lnTlToBr>
                    <a:lnBlToTr>
                      <a:noFill/>
                    </a:lnBlToTr>
                    <a:solidFill>
                      <a:schemeClr val="bg1"/>
                    </a:solidFill>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1" u="none" strike="noStrike" cap="none" normalizeH="0" baseline="0">
                          <a:ln>
                            <a:noFill/>
                          </a:ln>
                          <a:solidFill>
                            <a:schemeClr val="tx1"/>
                          </a:solidFill>
                          <a:effectLst/>
                          <a:latin typeface="Arial" panose="020B0604020202020204" pitchFamily="34" charset="0"/>
                          <a:cs typeface="Times New Roman" panose="02020603050405020304" pitchFamily="18" charset="0"/>
                        </a:rPr>
                        <a:t>Loss Ratio 50% to 65%</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w="28575" cap="flat" cmpd="sng" algn="ctr">
                      <a:solidFill>
                        <a:schemeClr val="tx1"/>
                      </a:solidFill>
                      <a:prstDash val="solid"/>
                      <a:round/>
                      <a:headEnd type="none" w="sm" len="sm"/>
                      <a:tailEnd type="none" w="sm" len="sm"/>
                    </a:lnT>
                    <a:lnB>
                      <a:noFill/>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1" u="none" strike="noStrike" cap="none" normalizeH="0" baseline="0">
                          <a:ln>
                            <a:noFill/>
                          </a:ln>
                          <a:solidFill>
                            <a:schemeClr val="tx1"/>
                          </a:solidFill>
                          <a:effectLst/>
                          <a:latin typeface="Arial" panose="020B0604020202020204" pitchFamily="34" charset="0"/>
                          <a:cs typeface="Times New Roman" panose="02020603050405020304" pitchFamily="18" charset="0"/>
                        </a:rPr>
                        <a:t>Loss Ratio 160% to 220%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w="28575" cap="flat" cmpd="sng" algn="ctr">
                      <a:solidFill>
                        <a:schemeClr val="tx1"/>
                      </a:solidFill>
                      <a:prstDash val="solid"/>
                      <a:round/>
                      <a:headEnd type="none" w="sm" len="sm"/>
                      <a:tailEnd type="none" w="sm" len="sm"/>
                    </a:lnT>
                    <a:lnB>
                      <a:noFill/>
                    </a:lnB>
                    <a:lnTlToBr>
                      <a:noFill/>
                    </a:lnTlToBr>
                    <a:lnBlToTr>
                      <a:noFill/>
                    </a:lnBlToTr>
                    <a:solidFill>
                      <a:srgbClr val="FFCC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051131"/>
                  </a:ext>
                </a:extLst>
              </a:tr>
              <a:tr h="330200">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just" defTabSz="914400" rtl="0" eaLnBrk="0" fontAlgn="b" latinLnBrk="0" hangingPunct="0">
                        <a:lnSpc>
                          <a:spcPct val="100000"/>
                        </a:lnSpc>
                        <a:spcBef>
                          <a:spcPct val="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COM</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70.00%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70.00%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43.00%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solidFill>
                      <a:srgbClr val="FFCCCC"/>
                    </a:solidFill>
                  </a:tcPr>
                </a:tc>
                <a:extLst>
                  <a:ext uri="{0D108BD9-81ED-4DB2-BD59-A6C34878D82A}">
                    <a16:rowId xmlns:a16="http://schemas.microsoft.com/office/drawing/2014/main" val="3383873594"/>
                  </a:ext>
                </a:extLst>
              </a:tr>
              <a:tr h="328613">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just" defTabSz="914400" rtl="0" eaLnBrk="0" fontAlgn="b" latinLnBrk="0" hangingPunct="0">
                        <a:lnSpc>
                          <a:spcPct val="100000"/>
                        </a:lnSpc>
                        <a:spcBef>
                          <a:spcPct val="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DEV</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22.50%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20.00%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solidFill>
                      <a:srgbClr val="FFCCCC"/>
                    </a:solidFill>
                  </a:tcPr>
                </a:tc>
                <a:extLst>
                  <a:ext uri="{0D108BD9-81ED-4DB2-BD59-A6C34878D82A}">
                    <a16:rowId xmlns:a16="http://schemas.microsoft.com/office/drawing/2014/main" val="701313231"/>
                  </a:ext>
                </a:extLst>
              </a:tr>
              <a:tr h="328613">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just" defTabSz="914400" rtl="0" eaLnBrk="0" fontAlgn="b" latinLnBrk="0" hangingPunct="0">
                        <a:lnSpc>
                          <a:spcPct val="100000"/>
                        </a:lnSpc>
                        <a:spcBef>
                          <a:spcPct val="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ARF</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w="28575" cap="flat" cmpd="sng" algn="ctr">
                      <a:solidFill>
                        <a:schemeClr val="tx1"/>
                      </a:solidFill>
                      <a:prstDash val="solid"/>
                      <a:round/>
                      <a:headEnd type="none" w="sm" len="sm"/>
                      <a:tailEnd type="none" w="sm" len="sm"/>
                    </a:lnB>
                    <a:lnTlToBr>
                      <a:noFill/>
                    </a:lnTlToBr>
                    <a:lnBlToTr>
                      <a:noFill/>
                    </a:lnBlToTr>
                    <a:solidFill>
                      <a:schemeClr val="bg1"/>
                    </a:solidFill>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w="28575" cap="flat" cmpd="sng" algn="ctr">
                      <a:solidFill>
                        <a:schemeClr val="tx1"/>
                      </a:solidFill>
                      <a:prstDash val="solid"/>
                      <a:round/>
                      <a:headEnd type="none" w="sm" len="sm"/>
                      <a:tailEnd type="none" w="sm" len="sm"/>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a:noFill/>
                    </a:lnT>
                    <a:lnB w="28575" cap="flat" cmpd="sng" algn="ctr">
                      <a:solidFill>
                        <a:schemeClr val="tx1"/>
                      </a:solidFill>
                      <a:prstDash val="solid"/>
                      <a:round/>
                      <a:headEnd type="none" w="sm" len="sm"/>
                      <a:tailEnd type="none" w="sm" len="sm"/>
                    </a:lnB>
                    <a:lnTlToBr>
                      <a:noFill/>
                    </a:lnTlToBr>
                    <a:lnBlToTr>
                      <a:noFill/>
                    </a:lnBlToTr>
                    <a:solidFill>
                      <a:srgbClr val="FFCC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6768109"/>
                  </a:ext>
                </a:extLst>
              </a:tr>
              <a:tr h="328613">
                <a:tc>
                  <a:txBody>
                    <a:bodyPr/>
                    <a:lstStyle>
                      <a:lvl1pPr>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471488">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909638">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30651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1695450">
                        <a:spcBef>
                          <a:spcPct val="20000"/>
                        </a:spcBef>
                        <a:defRPr>
                          <a:solidFill>
                            <a:schemeClr val="tx1"/>
                          </a:solidFill>
                          <a:latin typeface="Times" panose="02020603050405020304" pitchFamily="18" charset="0"/>
                        </a:defRPr>
                      </a:lvl5pPr>
                      <a:lvl6pPr marL="2152650" eaLnBrk="0" fontAlgn="base" hangingPunct="0">
                        <a:spcBef>
                          <a:spcPct val="20000"/>
                        </a:spcBef>
                        <a:spcAft>
                          <a:spcPct val="0"/>
                        </a:spcAft>
                        <a:defRPr>
                          <a:solidFill>
                            <a:schemeClr val="tx1"/>
                          </a:solidFill>
                          <a:latin typeface="Times" panose="02020603050405020304" pitchFamily="18" charset="0"/>
                        </a:defRPr>
                      </a:lvl6pPr>
                      <a:lvl7pPr marL="2609850" eaLnBrk="0" fontAlgn="base" hangingPunct="0">
                        <a:spcBef>
                          <a:spcPct val="20000"/>
                        </a:spcBef>
                        <a:spcAft>
                          <a:spcPct val="0"/>
                        </a:spcAft>
                        <a:defRPr>
                          <a:solidFill>
                            <a:schemeClr val="tx1"/>
                          </a:solidFill>
                          <a:latin typeface="Times" panose="02020603050405020304" pitchFamily="18" charset="0"/>
                        </a:defRPr>
                      </a:lvl7pPr>
                      <a:lvl8pPr marL="3067050" eaLnBrk="0" fontAlgn="base" hangingPunct="0">
                        <a:spcBef>
                          <a:spcPct val="20000"/>
                        </a:spcBef>
                        <a:spcAft>
                          <a:spcPct val="0"/>
                        </a:spcAft>
                        <a:defRPr>
                          <a:solidFill>
                            <a:schemeClr val="tx1"/>
                          </a:solidFill>
                          <a:latin typeface="Times" panose="02020603050405020304" pitchFamily="18" charset="0"/>
                        </a:defRPr>
                      </a:lvl8pPr>
                      <a:lvl9pPr marL="3524250" eaLnBrk="0" fontAlgn="base" hangingPunct="0">
                        <a:spcBef>
                          <a:spcPct val="20000"/>
                        </a:spcBef>
                        <a:spcAft>
                          <a:spcPct val="0"/>
                        </a:spcAft>
                        <a:defRPr>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
                          <a:srgbClr val="8E9AC0"/>
                        </a:buClr>
                        <a:buSzPct val="80000"/>
                        <a:buFont typeface="Wingdings" panose="05000000000000000000" pitchFamily="2" charset="2"/>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w="28575" cap="flat" cmpd="sng" algn="ctr">
                      <a:solidFill>
                        <a:schemeClr val="tx1"/>
                      </a:solidFill>
                      <a:prstDash val="solid"/>
                      <a:round/>
                      <a:headEnd type="none" w="sm" len="sm"/>
                      <a:tailEnd type="none" w="sm" len="sm"/>
                    </a:lnT>
                    <a:lnB>
                      <a:noFill/>
                    </a:lnB>
                    <a:lnTlToBr>
                      <a:noFill/>
                    </a:lnTlToBr>
                    <a:lnBlToTr>
                      <a:noFill/>
                    </a:lnBlToTr>
                    <a:solidFill>
                      <a:schemeClr val="bg1"/>
                    </a:solidFill>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1" u="none" strike="noStrike" cap="none" normalizeH="0" baseline="0">
                          <a:ln>
                            <a:noFill/>
                          </a:ln>
                          <a:solidFill>
                            <a:schemeClr val="tx1"/>
                          </a:solidFill>
                          <a:effectLst/>
                          <a:latin typeface="Arial" panose="020B0604020202020204" pitchFamily="34" charset="0"/>
                          <a:cs typeface="Times New Roman" panose="02020603050405020304" pitchFamily="18" charset="0"/>
                        </a:rPr>
                        <a:t>Loss Ratio less than 50%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w="28575" cap="flat" cmpd="sng" algn="ctr">
                      <a:solidFill>
                        <a:schemeClr val="tx1"/>
                      </a:solidFill>
                      <a:prstDash val="solid"/>
                      <a:round/>
                      <a:headEnd type="none" w="sm" len="sm"/>
                      <a:tailEnd type="none" w="sm" len="sm"/>
                    </a:lnT>
                    <a:lnB>
                      <a:noFill/>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1" u="none" strike="noStrike" cap="none" normalizeH="0" baseline="0">
                          <a:ln>
                            <a:noFill/>
                          </a:ln>
                          <a:solidFill>
                            <a:schemeClr val="tx1"/>
                          </a:solidFill>
                          <a:effectLst/>
                          <a:latin typeface="Arial" panose="020B0604020202020204" pitchFamily="34" charset="0"/>
                          <a:cs typeface="Times New Roman" panose="02020603050405020304" pitchFamily="18" charset="0"/>
                        </a:rPr>
                        <a:t>Loss Ratio 220% to 500%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w="28575" cap="flat" cmpd="sng" algn="ctr">
                      <a:solidFill>
                        <a:schemeClr val="tx1"/>
                      </a:solidFill>
                      <a:prstDash val="solid"/>
                      <a:round/>
                      <a:headEnd type="none" w="sm" len="sm"/>
                      <a:tailEnd type="none" w="sm" len="sm"/>
                    </a:lnT>
                    <a:lnB>
                      <a:noFill/>
                    </a:lnB>
                    <a:lnTlToBr>
                      <a:noFill/>
                    </a:lnTlToBr>
                    <a:lnBlToTr>
                      <a:noFill/>
                    </a:lnBlToTr>
                    <a:solidFill>
                      <a:srgbClr val="FFCC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62514645"/>
                  </a:ext>
                </a:extLst>
              </a:tr>
              <a:tr h="328613">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just" defTabSz="914400" rtl="0" eaLnBrk="0" fontAlgn="b" latinLnBrk="0" hangingPunct="0">
                        <a:lnSpc>
                          <a:spcPct val="100000"/>
                        </a:lnSpc>
                        <a:spcBef>
                          <a:spcPct val="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COM</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solidFill>
                      <a:srgbClr val="FFCCCC"/>
                    </a:solidFill>
                  </a:tcPr>
                </a:tc>
                <a:extLst>
                  <a:ext uri="{0D108BD9-81ED-4DB2-BD59-A6C34878D82A}">
                    <a16:rowId xmlns:a16="http://schemas.microsoft.com/office/drawing/2014/main" val="3148222237"/>
                  </a:ext>
                </a:extLst>
              </a:tr>
              <a:tr h="328613">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just" defTabSz="914400" rtl="0" eaLnBrk="0" fontAlgn="b" latinLnBrk="0" hangingPunct="0">
                        <a:lnSpc>
                          <a:spcPct val="100000"/>
                        </a:lnSpc>
                        <a:spcBef>
                          <a:spcPct val="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DEV</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CCFF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a:noFill/>
                    </a:lnB>
                    <a:lnTlToBr>
                      <a:noFill/>
                    </a:lnTlToBr>
                    <a:lnBlToTr>
                      <a:noFill/>
                    </a:lnBlToTr>
                    <a:solidFill>
                      <a:srgbClr val="FFCCCC"/>
                    </a:solidFill>
                  </a:tcPr>
                </a:tc>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a:noFill/>
                    </a:lnT>
                    <a:lnB>
                      <a:noFill/>
                    </a:lnB>
                    <a:lnTlToBr>
                      <a:noFill/>
                    </a:lnTlToBr>
                    <a:lnBlToTr>
                      <a:noFill/>
                    </a:lnBlToTr>
                    <a:solidFill>
                      <a:srgbClr val="FFCCCC"/>
                    </a:solidFill>
                  </a:tcPr>
                </a:tc>
                <a:extLst>
                  <a:ext uri="{0D108BD9-81ED-4DB2-BD59-A6C34878D82A}">
                    <a16:rowId xmlns:a16="http://schemas.microsoft.com/office/drawing/2014/main" val="3162268912"/>
                  </a:ext>
                </a:extLst>
              </a:tr>
              <a:tr h="328613">
                <a:tc>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just" defTabSz="914400" rtl="0" eaLnBrk="0" fontAlgn="b" latinLnBrk="0" hangingPunct="0">
                        <a:lnSpc>
                          <a:spcPct val="100000"/>
                        </a:lnSpc>
                        <a:spcBef>
                          <a:spcPct val="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ARF</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cap="flat">
                      <a:noFill/>
                    </a:lnB>
                    <a:lnTlToBr>
                      <a:noFill/>
                    </a:lnTlToBr>
                    <a:lnBlToTr>
                      <a:noFill/>
                    </a:lnBlToTr>
                    <a:solidFill>
                      <a:schemeClr val="bg1"/>
                    </a:solidFill>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a:noFill/>
                    </a:lnR>
                    <a:lnT>
                      <a:noFill/>
                    </a:lnT>
                    <a:lnB cap="flat">
                      <a:noFill/>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gridSpan="3">
                  <a:txBody>
                    <a:bodyPr/>
                    <a:lstStyle>
                      <a:lvl1pPr marL="284163" indent="-284163">
                        <a:spcBef>
                          <a:spcPct val="50000"/>
                        </a:spcBef>
                        <a:buClr>
                          <a:srgbClr val="8E9AC0"/>
                        </a:buClr>
                        <a:buSzPct val="80000"/>
                        <a:buFont typeface="Wingdings" panose="05000000000000000000" pitchFamily="2" charset="2"/>
                        <a:defRPr sz="2000">
                          <a:solidFill>
                            <a:schemeClr val="tx1"/>
                          </a:solidFill>
                          <a:latin typeface="Arial" panose="020B0604020202020204" pitchFamily="34" charset="0"/>
                        </a:defRPr>
                      </a:lvl1pPr>
                      <a:lvl2pPr marL="684213" indent="-285750">
                        <a:spcBef>
                          <a:spcPct val="30000"/>
                        </a:spcBef>
                        <a:buClr>
                          <a:srgbClr val="8E9AC0"/>
                        </a:buClr>
                        <a:buSzPct val="80000"/>
                        <a:buFont typeface="Wingdings" panose="05000000000000000000" pitchFamily="2" charset="2"/>
                        <a:defRPr sz="2000">
                          <a:solidFill>
                            <a:schemeClr val="tx1"/>
                          </a:solidFill>
                          <a:latin typeface="Arial" panose="020B0604020202020204" pitchFamily="34" charset="0"/>
                        </a:defRPr>
                      </a:lvl2pPr>
                      <a:lvl3pPr marL="1082675" indent="-284163">
                        <a:spcBef>
                          <a:spcPct val="15000"/>
                        </a:spcBef>
                        <a:buClr>
                          <a:srgbClr val="8E9AC0"/>
                        </a:buClr>
                        <a:buSzPct val="70000"/>
                        <a:buFont typeface="Wingdings" panose="05000000000000000000" pitchFamily="2" charset="2"/>
                        <a:defRPr sz="2000">
                          <a:solidFill>
                            <a:schemeClr val="tx1"/>
                          </a:solidFill>
                          <a:latin typeface="Arial" panose="020B0604020202020204" pitchFamily="34" charset="0"/>
                        </a:defRPr>
                      </a:lvl3pPr>
                      <a:lvl4pPr marL="1481138" indent="-284163">
                        <a:spcBef>
                          <a:spcPct val="10000"/>
                        </a:spcBef>
                        <a:buClr>
                          <a:srgbClr val="8E9AC0"/>
                        </a:buClr>
                        <a:buFont typeface="Wingdings" panose="05000000000000000000" pitchFamily="2" charset="2"/>
                        <a:defRPr sz="2000">
                          <a:solidFill>
                            <a:schemeClr val="tx1"/>
                          </a:solidFill>
                          <a:latin typeface="Arial" panose="020B0604020202020204" pitchFamily="34" charset="0"/>
                        </a:defRPr>
                      </a:lvl4pPr>
                      <a:lvl5pPr marL="2057400" indent="-228600">
                        <a:spcBef>
                          <a:spcPct val="20000"/>
                        </a:spcBef>
                        <a:defRPr>
                          <a:solidFill>
                            <a:schemeClr val="tx1"/>
                          </a:solidFill>
                          <a:latin typeface="Times" panose="02020603050405020304" pitchFamily="18" charset="0"/>
                        </a:defRPr>
                      </a:lvl5pPr>
                      <a:lvl6pPr marL="2514600" indent="-228600" eaLnBrk="0" fontAlgn="base" hangingPunct="0">
                        <a:spcBef>
                          <a:spcPct val="20000"/>
                        </a:spcBef>
                        <a:spcAft>
                          <a:spcPct val="0"/>
                        </a:spcAft>
                        <a:defRPr>
                          <a:solidFill>
                            <a:schemeClr val="tx1"/>
                          </a:solidFill>
                          <a:latin typeface="Times" panose="02020603050405020304" pitchFamily="18" charset="0"/>
                        </a:defRPr>
                      </a:lvl6pPr>
                      <a:lvl7pPr marL="2971800" indent="-228600" eaLnBrk="0" fontAlgn="base" hangingPunct="0">
                        <a:spcBef>
                          <a:spcPct val="20000"/>
                        </a:spcBef>
                        <a:spcAft>
                          <a:spcPct val="0"/>
                        </a:spcAft>
                        <a:defRPr>
                          <a:solidFill>
                            <a:schemeClr val="tx1"/>
                          </a:solidFill>
                          <a:latin typeface="Times" panose="02020603050405020304" pitchFamily="18" charset="0"/>
                        </a:defRPr>
                      </a:lvl7pPr>
                      <a:lvl8pPr marL="3429000" indent="-228600" eaLnBrk="0" fontAlgn="base" hangingPunct="0">
                        <a:spcBef>
                          <a:spcPct val="20000"/>
                        </a:spcBef>
                        <a:spcAft>
                          <a:spcPct val="0"/>
                        </a:spcAft>
                        <a:defRPr>
                          <a:solidFill>
                            <a:schemeClr val="tx1"/>
                          </a:solidFill>
                          <a:latin typeface="Times" panose="02020603050405020304" pitchFamily="18" charset="0"/>
                        </a:defRPr>
                      </a:lvl8pPr>
                      <a:lvl9pPr marL="3886200" indent="-228600" eaLnBrk="0" fontAlgn="base" hangingPunct="0">
                        <a:spcBef>
                          <a:spcPct val="20000"/>
                        </a:spcBef>
                        <a:spcAft>
                          <a:spcPct val="0"/>
                        </a:spcAft>
                        <a:defRPr>
                          <a:solidFill>
                            <a:schemeClr val="tx1"/>
                          </a:solidFill>
                          <a:latin typeface="Times" panose="02020603050405020304" pitchFamily="18" charset="0"/>
                        </a:defRPr>
                      </a:lvl9pPr>
                    </a:lstStyle>
                    <a:p>
                      <a:pPr marL="284163" marR="0" lvl="0" indent="-284163" algn="ctr" defTabSz="914400" rtl="0" eaLnBrk="0" fontAlgn="b" latinLnBrk="0" hangingPunct="0">
                        <a:lnSpc>
                          <a:spcPct val="95000"/>
                        </a:lnSpc>
                        <a:spcBef>
                          <a:spcPct val="5000"/>
                        </a:spcBef>
                        <a:spcAft>
                          <a:spcPct val="0"/>
                        </a:spcAft>
                        <a:buClrTx/>
                        <a:buSzPct val="80000"/>
                        <a:buFontTx/>
                        <a:buNone/>
                        <a:tabLst/>
                      </a:pPr>
                      <a:r>
                        <a:rPr kumimoji="0" lang="en-US" altLang="en-US" sz="1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2.00%</a:t>
                      </a:r>
                      <a:endParaRPr kumimoji="0" lang="en-US" altLang="en-US" sz="1200" b="0" i="0" u="none" strike="noStrike" cap="none" normalizeH="0" baseline="0">
                        <a:ln>
                          <a:noFill/>
                        </a:ln>
                        <a:solidFill>
                          <a:schemeClr val="tx1"/>
                        </a:solidFill>
                        <a:effectLst/>
                        <a:latin typeface="Arial" panose="020B0604020202020204" pitchFamily="34" charset="0"/>
                      </a:endParaRPr>
                    </a:p>
                  </a:txBody>
                  <a:tcPr anchor="b" horzOverflow="overflow">
                    <a:lnL>
                      <a:noFill/>
                    </a:lnL>
                    <a:lnR cap="flat">
                      <a:noFill/>
                    </a:lnR>
                    <a:lnT>
                      <a:noFill/>
                    </a:lnT>
                    <a:lnB cap="flat">
                      <a:noFill/>
                    </a:lnB>
                    <a:lnTlToBr>
                      <a:noFill/>
                    </a:lnTlToBr>
                    <a:lnBlToTr>
                      <a:noFill/>
                    </a:lnBlToTr>
                    <a:solidFill>
                      <a:srgbClr val="FFCC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6559258"/>
                  </a:ext>
                </a:extLst>
              </a:tr>
            </a:tbl>
          </a:graphicData>
        </a:graphic>
      </p:graphicFrame>
      <p:sp>
        <p:nvSpPr>
          <p:cNvPr id="94" name="Slide Number Placeholder 4">
            <a:extLst>
              <a:ext uri="{FF2B5EF4-FFF2-40B4-BE49-F238E27FC236}">
                <a16:creationId xmlns:a16="http://schemas.microsoft.com/office/drawing/2014/main" id="{CE3B390F-81F9-42DF-AB95-C928CA091D5C}"/>
              </a:ext>
            </a:extLst>
          </p:cNvPr>
          <p:cNvSpPr>
            <a:spLocks noGrp="1"/>
          </p:cNvSpPr>
          <p:nvPr>
            <p:ph type="sldNum" sz="quarter" idx="10"/>
          </p:nvPr>
        </p:nvSpPr>
        <p:spPr/>
        <p:txBody>
          <a:bodyPr/>
          <a:lstStyle/>
          <a:p>
            <a:fld id="{AC5E628C-0755-4CCF-B88C-9267740BBED0}" type="slidenum">
              <a:rPr lang="en-US" altLang="en-US"/>
              <a:pPr/>
              <a:t>10</a:t>
            </a:fld>
            <a:endParaRPr lang="en-US" altLang="en-US"/>
          </a:p>
        </p:txBody>
      </p:sp>
    </p:spTree>
    <p:extLst>
      <p:ext uri="{BB962C8B-B14F-4D97-AF65-F5344CB8AC3E}">
        <p14:creationId xmlns:p14="http://schemas.microsoft.com/office/powerpoint/2010/main" val="418977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2B674527-5249-4FFE-BB3A-2A5B9EA48320}"/>
              </a:ext>
            </a:extLst>
          </p:cNvPr>
          <p:cNvSpPr>
            <a:spLocks noGrp="1" noChangeArrowheads="1"/>
          </p:cNvSpPr>
          <p:nvPr>
            <p:ph type="title"/>
          </p:nvPr>
        </p:nvSpPr>
        <p:spPr/>
        <p:txBody>
          <a:bodyPr/>
          <a:lstStyle/>
          <a:p>
            <a:r>
              <a:rPr lang="en-US" altLang="en-US"/>
              <a:t>How SRA Transforms Loss Ratios</a:t>
            </a:r>
          </a:p>
        </p:txBody>
      </p:sp>
      <p:pic>
        <p:nvPicPr>
          <p:cNvPr id="391172" name="Picture 4" descr="Fig11">
            <a:extLst>
              <a:ext uri="{FF2B5EF4-FFF2-40B4-BE49-F238E27FC236}">
                <a16:creationId xmlns:a16="http://schemas.microsoft.com/office/drawing/2014/main" id="{66540235-DBC0-4CA5-918A-A992AE955C1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3186" y="1437971"/>
            <a:ext cx="5857627" cy="4393220"/>
          </a:xfrm>
        </p:spPr>
      </p:pic>
      <p:sp>
        <p:nvSpPr>
          <p:cNvPr id="5" name="Slide Number Placeholder 4">
            <a:extLst>
              <a:ext uri="{FF2B5EF4-FFF2-40B4-BE49-F238E27FC236}">
                <a16:creationId xmlns:a16="http://schemas.microsoft.com/office/drawing/2014/main" id="{5218225E-56A9-4D64-ADC4-1214C9098582}"/>
              </a:ext>
            </a:extLst>
          </p:cNvPr>
          <p:cNvSpPr>
            <a:spLocks noGrp="1"/>
          </p:cNvSpPr>
          <p:nvPr>
            <p:ph type="sldNum" sz="quarter" idx="10"/>
          </p:nvPr>
        </p:nvSpPr>
        <p:spPr/>
        <p:txBody>
          <a:bodyPr/>
          <a:lstStyle/>
          <a:p>
            <a:fld id="{240214E2-E1A0-452F-B4A7-F47C0B5E98EE}" type="slidenum">
              <a:rPr lang="en-US" altLang="en-US"/>
              <a:pPr/>
              <a:t>11</a:t>
            </a:fld>
            <a:endParaRPr lang="en-US" altLang="en-US"/>
          </a:p>
        </p:txBody>
      </p:sp>
      <p:sp>
        <p:nvSpPr>
          <p:cNvPr id="391171" name="Text Box 3">
            <a:extLst>
              <a:ext uri="{FF2B5EF4-FFF2-40B4-BE49-F238E27FC236}">
                <a16:creationId xmlns:a16="http://schemas.microsoft.com/office/drawing/2014/main" id="{0B61C87A-FD0E-445C-AD51-C6D84572F81C}"/>
              </a:ext>
            </a:extLst>
          </p:cNvPr>
          <p:cNvSpPr txBox="1">
            <a:spLocks noChangeArrowheads="1"/>
          </p:cNvSpPr>
          <p:nvPr/>
        </p:nvSpPr>
        <p:spPr bwMode="auto">
          <a:xfrm>
            <a:off x="269875" y="5897563"/>
            <a:ext cx="548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i="0">
                <a:latin typeface="Verdana" panose="020B0604030504040204" pitchFamily="34" charset="0"/>
              </a:rPr>
              <a:t>Aspect ratio 2:1</a:t>
            </a:r>
            <a:r>
              <a:rPr lang="en-US" altLang="en-US" sz="1800" i="0">
                <a:latin typeface="Verdana" panose="020B0604030504040204" pitchFamily="34" charset="0"/>
              </a:rPr>
              <a:t> </a:t>
            </a:r>
          </a:p>
        </p:txBody>
      </p:sp>
    </p:spTree>
    <p:extLst>
      <p:ext uri="{BB962C8B-B14F-4D97-AF65-F5344CB8AC3E}">
        <p14:creationId xmlns:p14="http://schemas.microsoft.com/office/powerpoint/2010/main" val="3989805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US" dirty="0"/>
              <a:t>Potential Impacts of Climate Change on Agriculture</a:t>
            </a:r>
          </a:p>
        </p:txBody>
      </p:sp>
      <p:sp>
        <p:nvSpPr>
          <p:cNvPr id="272387" name="Rectangle 3"/>
          <p:cNvSpPr>
            <a:spLocks noGrp="1" noChangeArrowheads="1"/>
          </p:cNvSpPr>
          <p:nvPr>
            <p:ph idx="1"/>
          </p:nvPr>
        </p:nvSpPr>
        <p:spPr/>
        <p:txBody>
          <a:bodyPr/>
          <a:lstStyle/>
          <a:p>
            <a:pPr>
              <a:lnSpc>
                <a:spcPct val="80000"/>
              </a:lnSpc>
            </a:pPr>
            <a:r>
              <a:rPr lang="en-US" sz="2000" dirty="0"/>
              <a:t>Typically not major impacts anticipated for U.S. agriculture in aggregate over at least the next few decades in the literature, but…</a:t>
            </a:r>
          </a:p>
          <a:p>
            <a:pPr lvl="1">
              <a:lnSpc>
                <a:spcPct val="80000"/>
              </a:lnSpc>
            </a:pPr>
            <a:r>
              <a:rPr lang="en-US" sz="2000" dirty="0"/>
              <a:t>Varies across scenarios and GCMs</a:t>
            </a:r>
          </a:p>
          <a:p>
            <a:pPr lvl="1">
              <a:lnSpc>
                <a:spcPct val="80000"/>
              </a:lnSpc>
            </a:pPr>
            <a:r>
              <a:rPr lang="en-US" sz="2000" dirty="0"/>
              <a:t>Many studies focus on mean yields, not necessarily on the tails of the distribution</a:t>
            </a:r>
          </a:p>
          <a:p>
            <a:pPr lvl="1">
              <a:lnSpc>
                <a:spcPct val="80000"/>
              </a:lnSpc>
            </a:pPr>
            <a:r>
              <a:rPr lang="en-US" sz="2000" dirty="0"/>
              <a:t>Dryland vs. irrigated</a:t>
            </a:r>
          </a:p>
          <a:p>
            <a:pPr lvl="1">
              <a:lnSpc>
                <a:spcPct val="80000"/>
              </a:lnSpc>
            </a:pPr>
            <a:r>
              <a:rPr lang="en-US" sz="2000" dirty="0"/>
              <a:t>National level results obscure substantial distributional impacts across regions</a:t>
            </a:r>
          </a:p>
          <a:p>
            <a:pPr lvl="1">
              <a:lnSpc>
                <a:spcPct val="80000"/>
              </a:lnSpc>
            </a:pPr>
            <a:r>
              <a:rPr lang="en-US" sz="2000" dirty="0"/>
              <a:t>Possible effects of pest and disease pressure and extreme weather events often ignored</a:t>
            </a:r>
          </a:p>
          <a:p>
            <a:pPr lvl="1">
              <a:lnSpc>
                <a:spcPct val="80000"/>
              </a:lnSpc>
            </a:pPr>
            <a:r>
              <a:rPr lang="en-US" sz="2000" dirty="0"/>
              <a:t>Ozone impacts not typically included</a:t>
            </a:r>
          </a:p>
          <a:p>
            <a:pPr lvl="1">
              <a:lnSpc>
                <a:spcPct val="80000"/>
              </a:lnSpc>
            </a:pPr>
            <a:r>
              <a:rPr lang="en-US" sz="2000" dirty="0"/>
              <a:t>Could be threshold effects</a:t>
            </a:r>
          </a:p>
          <a:p>
            <a:pPr lvl="1">
              <a:lnSpc>
                <a:spcPct val="80000"/>
              </a:lnSpc>
            </a:pPr>
            <a:r>
              <a:rPr lang="en-US" sz="2000" dirty="0"/>
              <a:t>Complex interactions</a:t>
            </a:r>
          </a:p>
          <a:p>
            <a:r>
              <a:rPr lang="en-US" dirty="0"/>
              <a:t>Crop insurance </a:t>
            </a:r>
            <a:r>
              <a:rPr lang="en-US" altLang="en-US" dirty="0"/>
              <a:t>is an important risk management tool for agriculture</a:t>
            </a:r>
          </a:p>
          <a:p>
            <a:r>
              <a:rPr lang="en-US" altLang="en-US" dirty="0"/>
              <a:t>Effects on insurance program design under changing climate</a:t>
            </a:r>
          </a:p>
          <a:p>
            <a:pPr lvl="1"/>
            <a:r>
              <a:rPr lang="en-US" altLang="en-US" sz="2000" dirty="0"/>
              <a:t>Changing risk relative to historical experience</a:t>
            </a:r>
          </a:p>
          <a:p>
            <a:pPr lvl="1"/>
            <a:r>
              <a:rPr lang="en-US" altLang="en-US" sz="2000" dirty="0"/>
              <a:t>Financial exposure of private insurers and US government to catastrophic events</a:t>
            </a:r>
          </a:p>
          <a:p>
            <a:pPr>
              <a:lnSpc>
                <a:spcPct val="80000"/>
              </a:lnSpc>
            </a:pPr>
            <a:endParaRPr lang="en-US" dirty="0"/>
          </a:p>
        </p:txBody>
      </p:sp>
      <p:sp>
        <p:nvSpPr>
          <p:cNvPr id="4" name="Slide Number Placeholder 4"/>
          <p:cNvSpPr>
            <a:spLocks noGrp="1"/>
          </p:cNvSpPr>
          <p:nvPr>
            <p:ph type="sldNum" sz="quarter" idx="10"/>
          </p:nvPr>
        </p:nvSpPr>
        <p:spPr/>
        <p:txBody>
          <a:bodyPr/>
          <a:lstStyle/>
          <a:p>
            <a:fld id="{33C09279-8018-411B-89E6-76F17AB854D3}" type="slidenum">
              <a:rPr lang="en-US"/>
              <a:pPr/>
              <a:t>12</a:t>
            </a:fld>
            <a:endParaRPr lang="en-US"/>
          </a:p>
        </p:txBody>
      </p:sp>
    </p:spTree>
    <p:extLst>
      <p:ext uri="{BB962C8B-B14F-4D97-AF65-F5344CB8AC3E}">
        <p14:creationId xmlns:p14="http://schemas.microsoft.com/office/powerpoint/2010/main" val="100720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95023C83-3017-437B-8F84-BD76BD9F8BE9}"/>
              </a:ext>
            </a:extLst>
          </p:cNvPr>
          <p:cNvSpPr>
            <a:spLocks noGrp="1"/>
          </p:cNvSpPr>
          <p:nvPr>
            <p:ph type="sldNum" sz="quarter" idx="10"/>
          </p:nvPr>
        </p:nvSpPr>
        <p:spPr/>
        <p:txBody>
          <a:bodyPr/>
          <a:lstStyle/>
          <a:p>
            <a:fld id="{BEA7B5BB-11EC-494A-894F-A6B67097A603}" type="slidenum">
              <a:rPr lang="en-US" altLang="en-US"/>
              <a:pPr/>
              <a:t>13</a:t>
            </a:fld>
            <a:endParaRPr lang="en-US" altLang="en-US"/>
          </a:p>
        </p:txBody>
      </p:sp>
      <p:pic>
        <p:nvPicPr>
          <p:cNvPr id="415746" name="Picture 2">
            <a:extLst>
              <a:ext uri="{FF2B5EF4-FFF2-40B4-BE49-F238E27FC236}">
                <a16:creationId xmlns:a16="http://schemas.microsoft.com/office/drawing/2014/main" id="{F91ED94D-1675-44EB-BC28-11C47EEA6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3" y="0"/>
            <a:ext cx="5695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758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B0BC8-F85F-41B3-9656-1EECF08B6329}"/>
              </a:ext>
            </a:extLst>
          </p:cNvPr>
          <p:cNvSpPr>
            <a:spLocks noGrp="1"/>
          </p:cNvSpPr>
          <p:nvPr>
            <p:ph type="title"/>
          </p:nvPr>
        </p:nvSpPr>
        <p:spPr/>
        <p:txBody>
          <a:bodyPr/>
          <a:lstStyle/>
          <a:p>
            <a:r>
              <a:rPr lang="en-US" dirty="0"/>
              <a:t>IPCC Scenario and GCMs Used</a:t>
            </a:r>
          </a:p>
        </p:txBody>
      </p:sp>
      <p:sp>
        <p:nvSpPr>
          <p:cNvPr id="3" name="Content Placeholder 2">
            <a:extLst>
              <a:ext uri="{FF2B5EF4-FFF2-40B4-BE49-F238E27FC236}">
                <a16:creationId xmlns:a16="http://schemas.microsoft.com/office/drawing/2014/main" id="{9E1EB5DD-CAAE-4EC9-B15A-158FA20C350B}"/>
              </a:ext>
            </a:extLst>
          </p:cNvPr>
          <p:cNvSpPr>
            <a:spLocks noGrp="1"/>
          </p:cNvSpPr>
          <p:nvPr>
            <p:ph idx="1"/>
          </p:nvPr>
        </p:nvSpPr>
        <p:spPr/>
        <p:txBody>
          <a:bodyPr/>
          <a:lstStyle/>
          <a:p>
            <a:pPr>
              <a:lnSpc>
                <a:spcPct val="80000"/>
              </a:lnSpc>
            </a:pPr>
            <a:r>
              <a:rPr lang="en-US" dirty="0"/>
              <a:t>IPCC Scenario A1B was the scenario selected for all global circulation models</a:t>
            </a:r>
          </a:p>
          <a:p>
            <a:pPr lvl="1">
              <a:lnSpc>
                <a:spcPct val="80000"/>
              </a:lnSpc>
            </a:pPr>
            <a:r>
              <a:rPr lang="en-US" sz="2000" dirty="0"/>
              <a:t>Actual emissions have been above the A1B scenario so we felt it was reasonable to focus on that scenario vs. B1 and B2 scenarios with lower emissions given that there has also been interest in non-fossil fuel energy (vs. A1FI or A2)</a:t>
            </a:r>
          </a:p>
          <a:p>
            <a:pPr>
              <a:lnSpc>
                <a:spcPct val="80000"/>
              </a:lnSpc>
            </a:pPr>
            <a:r>
              <a:rPr lang="en-US" dirty="0"/>
              <a:t>GCMs (daily simulation data available for 2045-2054 and 1991-2000)</a:t>
            </a:r>
          </a:p>
          <a:p>
            <a:pPr lvl="1">
              <a:lnSpc>
                <a:spcPct val="80000"/>
              </a:lnSpc>
            </a:pPr>
            <a:r>
              <a:rPr lang="en-US" sz="2000" dirty="0"/>
              <a:t>GFDL-CM2.0 and GFDL-CM2.1 models developed by the Geophysical Fluid Dynamics Laboratory (GFDL), USA</a:t>
            </a:r>
          </a:p>
          <a:p>
            <a:pPr lvl="2">
              <a:lnSpc>
                <a:spcPct val="80000"/>
              </a:lnSpc>
            </a:pPr>
            <a:r>
              <a:rPr lang="en-US" sz="2000" dirty="0"/>
              <a:t>Both GFDL-CM2.0 and GFDL-CM2.1 are being included because they have substantially different seasonal precipitation patterns</a:t>
            </a:r>
          </a:p>
          <a:p>
            <a:pPr lvl="1">
              <a:lnSpc>
                <a:spcPct val="80000"/>
              </a:lnSpc>
            </a:pPr>
            <a:r>
              <a:rPr lang="en-US" sz="2000" dirty="0"/>
              <a:t>Coupled Global Climate Model (CGCM) 3.1 developed by the Canadian Centre for Climate Modelling and Analysis, Canada</a:t>
            </a:r>
          </a:p>
          <a:p>
            <a:pPr lvl="1">
              <a:lnSpc>
                <a:spcPct val="80000"/>
              </a:lnSpc>
            </a:pPr>
            <a:r>
              <a:rPr lang="en-US" sz="2000" dirty="0"/>
              <a:t>Meteorological Research Institute (MRI) Coupled atmosphere-ocean General Circulation Model (CGCM) 2.2 developed by the Meteorological Research Institute, Japan Meteorological Agency, Japan </a:t>
            </a:r>
          </a:p>
          <a:p>
            <a:pPr marL="0" indent="0">
              <a:buNone/>
            </a:pPr>
            <a:endParaRPr lang="en-US" dirty="0"/>
          </a:p>
        </p:txBody>
      </p:sp>
      <p:sp>
        <p:nvSpPr>
          <p:cNvPr id="4" name="Slide Number Placeholder 3">
            <a:extLst>
              <a:ext uri="{FF2B5EF4-FFF2-40B4-BE49-F238E27FC236}">
                <a16:creationId xmlns:a16="http://schemas.microsoft.com/office/drawing/2014/main" id="{2AD30E5E-41ED-43F3-BB8E-051BEB97C341}"/>
              </a:ext>
            </a:extLst>
          </p:cNvPr>
          <p:cNvSpPr>
            <a:spLocks noGrp="1"/>
          </p:cNvSpPr>
          <p:nvPr>
            <p:ph type="sldNum" sz="quarter" idx="10"/>
          </p:nvPr>
        </p:nvSpPr>
        <p:spPr/>
        <p:txBody>
          <a:bodyPr/>
          <a:lstStyle/>
          <a:p>
            <a:fld id="{D4325D4D-289E-48C1-B277-2BEB492A7D19}" type="slidenum">
              <a:rPr lang="en-US" smtClean="0"/>
              <a:pPr/>
              <a:t>14</a:t>
            </a:fld>
            <a:endParaRPr lang="en-US" dirty="0"/>
          </a:p>
        </p:txBody>
      </p:sp>
    </p:spTree>
    <p:extLst>
      <p:ext uri="{BB962C8B-B14F-4D97-AF65-F5344CB8AC3E}">
        <p14:creationId xmlns:p14="http://schemas.microsoft.com/office/powerpoint/2010/main" val="347153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914401"/>
          </a:xfrm>
        </p:spPr>
        <p:txBody>
          <a:bodyPr/>
          <a:lstStyle/>
          <a:p>
            <a:r>
              <a:rPr lang="en-US" sz="2800" dirty="0"/>
              <a:t>Change in Average Spring and Summer Temperature and Precipitation: GFDL-CM2.0, 2045-2054</a:t>
            </a:r>
          </a:p>
        </p:txBody>
      </p:sp>
      <p:sp>
        <p:nvSpPr>
          <p:cNvPr id="3" name="Slide Number Placeholder 2"/>
          <p:cNvSpPr>
            <a:spLocks noGrp="1"/>
          </p:cNvSpPr>
          <p:nvPr>
            <p:ph type="sldNum" sz="quarter" idx="10"/>
          </p:nvPr>
        </p:nvSpPr>
        <p:spPr/>
        <p:txBody>
          <a:bodyPr/>
          <a:lstStyle/>
          <a:p>
            <a:fld id="{0C3E401C-8C8E-4BDF-AB98-856DB3A809D9}" type="slidenum">
              <a:rPr lang="en-US" smtClean="0"/>
              <a:pPr/>
              <a:t>15</a:t>
            </a:fld>
            <a:endParaRPr lang="en-US"/>
          </a:p>
        </p:txBody>
      </p:sp>
      <p:sp>
        <p:nvSpPr>
          <p:cNvPr id="15" name="TextBox 14"/>
          <p:cNvSpPr txBox="1"/>
          <p:nvPr/>
        </p:nvSpPr>
        <p:spPr>
          <a:xfrm>
            <a:off x="0" y="4037428"/>
            <a:ext cx="881973" cy="338554"/>
          </a:xfrm>
          <a:prstGeom prst="rect">
            <a:avLst/>
          </a:prstGeom>
          <a:noFill/>
        </p:spPr>
        <p:txBody>
          <a:bodyPr wrap="none" rtlCol="0">
            <a:spAutoFit/>
          </a:bodyPr>
          <a:lstStyle/>
          <a:p>
            <a:r>
              <a:rPr lang="en-US" sz="1600" i="0" u="none" dirty="0"/>
              <a:t>Summer</a:t>
            </a:r>
          </a:p>
        </p:txBody>
      </p:sp>
      <p:sp>
        <p:nvSpPr>
          <p:cNvPr id="16" name="TextBox 15"/>
          <p:cNvSpPr txBox="1"/>
          <p:nvPr/>
        </p:nvSpPr>
        <p:spPr>
          <a:xfrm>
            <a:off x="0" y="1671711"/>
            <a:ext cx="732893" cy="338554"/>
          </a:xfrm>
          <a:prstGeom prst="rect">
            <a:avLst/>
          </a:prstGeom>
          <a:noFill/>
        </p:spPr>
        <p:txBody>
          <a:bodyPr wrap="none" rtlCol="0">
            <a:spAutoFit/>
          </a:bodyPr>
          <a:lstStyle/>
          <a:p>
            <a:r>
              <a:rPr lang="en-US" sz="1600" i="0" u="none" dirty="0"/>
              <a:t>Spring</a:t>
            </a:r>
          </a:p>
        </p:txBody>
      </p:sp>
      <p:pic>
        <p:nvPicPr>
          <p:cNvPr id="462850" name="Picture 2"/>
          <p:cNvPicPr>
            <a:picLocks noChangeAspect="1" noChangeArrowheads="1"/>
          </p:cNvPicPr>
          <p:nvPr/>
        </p:nvPicPr>
        <p:blipFill>
          <a:blip r:embed="rId2" cstate="print"/>
          <a:srcRect/>
          <a:stretch>
            <a:fillRect/>
          </a:stretch>
        </p:blipFill>
        <p:spPr bwMode="auto">
          <a:xfrm>
            <a:off x="0" y="2011680"/>
            <a:ext cx="2555377" cy="1977699"/>
          </a:xfrm>
          <a:prstGeom prst="rect">
            <a:avLst/>
          </a:prstGeom>
          <a:noFill/>
          <a:ln w="9525">
            <a:noFill/>
            <a:miter lim="800000"/>
            <a:headEnd/>
            <a:tailEnd/>
          </a:ln>
          <a:effectLst/>
        </p:spPr>
      </p:pic>
      <p:pic>
        <p:nvPicPr>
          <p:cNvPr id="462851" name="Picture 3"/>
          <p:cNvPicPr>
            <a:picLocks noChangeAspect="1" noChangeArrowheads="1"/>
          </p:cNvPicPr>
          <p:nvPr/>
        </p:nvPicPr>
        <p:blipFill>
          <a:blip r:embed="rId3" cstate="print"/>
          <a:srcRect/>
          <a:stretch>
            <a:fillRect/>
          </a:stretch>
        </p:blipFill>
        <p:spPr bwMode="auto">
          <a:xfrm>
            <a:off x="2651760" y="2011680"/>
            <a:ext cx="2555377" cy="1977699"/>
          </a:xfrm>
          <a:prstGeom prst="rect">
            <a:avLst/>
          </a:prstGeom>
          <a:noFill/>
          <a:ln w="9525">
            <a:noFill/>
            <a:miter lim="800000"/>
            <a:headEnd/>
            <a:tailEnd/>
          </a:ln>
          <a:effectLst/>
        </p:spPr>
      </p:pic>
      <p:pic>
        <p:nvPicPr>
          <p:cNvPr id="462852" name="Picture 4"/>
          <p:cNvPicPr>
            <a:picLocks noChangeAspect="1" noChangeArrowheads="1"/>
          </p:cNvPicPr>
          <p:nvPr/>
        </p:nvPicPr>
        <p:blipFill>
          <a:blip r:embed="rId4" cstate="print"/>
          <a:srcRect/>
          <a:stretch>
            <a:fillRect/>
          </a:stretch>
        </p:blipFill>
        <p:spPr bwMode="auto">
          <a:xfrm>
            <a:off x="5303520" y="2011680"/>
            <a:ext cx="2555377" cy="1977699"/>
          </a:xfrm>
          <a:prstGeom prst="rect">
            <a:avLst/>
          </a:prstGeom>
          <a:noFill/>
          <a:ln w="9525">
            <a:noFill/>
            <a:miter lim="800000"/>
            <a:headEnd/>
            <a:tailEnd/>
          </a:ln>
          <a:effectLst/>
        </p:spPr>
      </p:pic>
      <p:pic>
        <p:nvPicPr>
          <p:cNvPr id="462853" name="Picture 5"/>
          <p:cNvPicPr>
            <a:picLocks noChangeAspect="1" noChangeArrowheads="1"/>
          </p:cNvPicPr>
          <p:nvPr/>
        </p:nvPicPr>
        <p:blipFill>
          <a:blip r:embed="rId5" cstate="print"/>
          <a:srcRect/>
          <a:stretch>
            <a:fillRect/>
          </a:stretch>
        </p:blipFill>
        <p:spPr bwMode="auto">
          <a:xfrm>
            <a:off x="0" y="4297680"/>
            <a:ext cx="2555377" cy="1977699"/>
          </a:xfrm>
          <a:prstGeom prst="rect">
            <a:avLst/>
          </a:prstGeom>
          <a:noFill/>
          <a:ln w="9525">
            <a:noFill/>
            <a:miter lim="800000"/>
            <a:headEnd/>
            <a:tailEnd/>
          </a:ln>
          <a:effectLst/>
        </p:spPr>
      </p:pic>
      <p:pic>
        <p:nvPicPr>
          <p:cNvPr id="462854" name="Picture 6"/>
          <p:cNvPicPr>
            <a:picLocks noChangeAspect="1" noChangeArrowheads="1"/>
          </p:cNvPicPr>
          <p:nvPr/>
        </p:nvPicPr>
        <p:blipFill>
          <a:blip r:embed="rId6" cstate="print"/>
          <a:srcRect/>
          <a:stretch>
            <a:fillRect/>
          </a:stretch>
        </p:blipFill>
        <p:spPr bwMode="auto">
          <a:xfrm>
            <a:off x="2651760" y="4297680"/>
            <a:ext cx="2555377" cy="1977699"/>
          </a:xfrm>
          <a:prstGeom prst="rect">
            <a:avLst/>
          </a:prstGeom>
          <a:noFill/>
          <a:ln w="9525">
            <a:noFill/>
            <a:miter lim="800000"/>
            <a:headEnd/>
            <a:tailEnd/>
          </a:ln>
          <a:effectLst/>
        </p:spPr>
      </p:pic>
      <p:pic>
        <p:nvPicPr>
          <p:cNvPr id="462855" name="Picture 7"/>
          <p:cNvPicPr>
            <a:picLocks noChangeAspect="1" noChangeArrowheads="1"/>
          </p:cNvPicPr>
          <p:nvPr/>
        </p:nvPicPr>
        <p:blipFill>
          <a:blip r:embed="rId7" cstate="print"/>
          <a:srcRect/>
          <a:stretch>
            <a:fillRect/>
          </a:stretch>
        </p:blipFill>
        <p:spPr bwMode="auto">
          <a:xfrm>
            <a:off x="5303520" y="4297680"/>
            <a:ext cx="2555377" cy="1977699"/>
          </a:xfrm>
          <a:prstGeom prst="rect">
            <a:avLst/>
          </a:prstGeom>
          <a:noFill/>
          <a:ln w="9525">
            <a:noFill/>
            <a:miter lim="800000"/>
            <a:headEnd/>
            <a:tailEnd/>
          </a:ln>
          <a:effectLst/>
        </p:spPr>
      </p:pic>
    </p:spTree>
    <p:extLst>
      <p:ext uri="{BB962C8B-B14F-4D97-AF65-F5344CB8AC3E}">
        <p14:creationId xmlns:p14="http://schemas.microsoft.com/office/powerpoint/2010/main" val="2074168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914401"/>
          </a:xfrm>
        </p:spPr>
        <p:txBody>
          <a:bodyPr/>
          <a:lstStyle/>
          <a:p>
            <a:r>
              <a:rPr lang="en-US" sz="2800" dirty="0"/>
              <a:t>Change in Average Spring and Summer Temperature and Precipitation: GFDL-CM2.1, 2045-2054</a:t>
            </a:r>
          </a:p>
        </p:txBody>
      </p:sp>
      <p:sp>
        <p:nvSpPr>
          <p:cNvPr id="3" name="Slide Number Placeholder 2"/>
          <p:cNvSpPr>
            <a:spLocks noGrp="1"/>
          </p:cNvSpPr>
          <p:nvPr>
            <p:ph type="sldNum" sz="quarter" idx="10"/>
          </p:nvPr>
        </p:nvSpPr>
        <p:spPr/>
        <p:txBody>
          <a:bodyPr/>
          <a:lstStyle/>
          <a:p>
            <a:fld id="{0C3E401C-8C8E-4BDF-AB98-856DB3A809D9}" type="slidenum">
              <a:rPr lang="en-US" smtClean="0"/>
              <a:pPr/>
              <a:t>16</a:t>
            </a:fld>
            <a:endParaRPr lang="en-US"/>
          </a:p>
        </p:txBody>
      </p:sp>
      <p:sp>
        <p:nvSpPr>
          <p:cNvPr id="15" name="TextBox 14"/>
          <p:cNvSpPr txBox="1"/>
          <p:nvPr/>
        </p:nvSpPr>
        <p:spPr>
          <a:xfrm>
            <a:off x="0" y="4037428"/>
            <a:ext cx="881973" cy="338554"/>
          </a:xfrm>
          <a:prstGeom prst="rect">
            <a:avLst/>
          </a:prstGeom>
          <a:noFill/>
        </p:spPr>
        <p:txBody>
          <a:bodyPr wrap="none" rtlCol="0">
            <a:spAutoFit/>
          </a:bodyPr>
          <a:lstStyle/>
          <a:p>
            <a:r>
              <a:rPr lang="en-US" sz="1600" i="0" u="none" dirty="0"/>
              <a:t>Summer</a:t>
            </a:r>
          </a:p>
        </p:txBody>
      </p:sp>
      <p:sp>
        <p:nvSpPr>
          <p:cNvPr id="16" name="TextBox 15"/>
          <p:cNvSpPr txBox="1"/>
          <p:nvPr/>
        </p:nvSpPr>
        <p:spPr>
          <a:xfrm>
            <a:off x="0" y="1671711"/>
            <a:ext cx="732893" cy="338554"/>
          </a:xfrm>
          <a:prstGeom prst="rect">
            <a:avLst/>
          </a:prstGeom>
          <a:noFill/>
        </p:spPr>
        <p:txBody>
          <a:bodyPr wrap="none" rtlCol="0">
            <a:spAutoFit/>
          </a:bodyPr>
          <a:lstStyle/>
          <a:p>
            <a:r>
              <a:rPr lang="en-US" sz="1600" i="0" u="none" dirty="0"/>
              <a:t>Spring</a:t>
            </a:r>
          </a:p>
        </p:txBody>
      </p:sp>
      <p:pic>
        <p:nvPicPr>
          <p:cNvPr id="463874" name="Picture 2"/>
          <p:cNvPicPr>
            <a:picLocks noChangeAspect="1" noChangeArrowheads="1"/>
          </p:cNvPicPr>
          <p:nvPr/>
        </p:nvPicPr>
        <p:blipFill>
          <a:blip r:embed="rId2" cstate="print"/>
          <a:srcRect/>
          <a:stretch>
            <a:fillRect/>
          </a:stretch>
        </p:blipFill>
        <p:spPr bwMode="auto">
          <a:xfrm>
            <a:off x="0" y="2011680"/>
            <a:ext cx="2732079" cy="1977699"/>
          </a:xfrm>
          <a:prstGeom prst="rect">
            <a:avLst/>
          </a:prstGeom>
          <a:noFill/>
          <a:ln w="9525">
            <a:noFill/>
            <a:miter lim="800000"/>
            <a:headEnd/>
            <a:tailEnd/>
          </a:ln>
          <a:effectLst/>
        </p:spPr>
      </p:pic>
      <p:pic>
        <p:nvPicPr>
          <p:cNvPr id="463875" name="Picture 3"/>
          <p:cNvPicPr>
            <a:picLocks noChangeAspect="1" noChangeArrowheads="1"/>
          </p:cNvPicPr>
          <p:nvPr/>
        </p:nvPicPr>
        <p:blipFill>
          <a:blip r:embed="rId3" cstate="print"/>
          <a:srcRect/>
          <a:stretch>
            <a:fillRect/>
          </a:stretch>
        </p:blipFill>
        <p:spPr bwMode="auto">
          <a:xfrm>
            <a:off x="2651760" y="2011680"/>
            <a:ext cx="2732079" cy="1977699"/>
          </a:xfrm>
          <a:prstGeom prst="rect">
            <a:avLst/>
          </a:prstGeom>
          <a:noFill/>
          <a:ln w="9525">
            <a:noFill/>
            <a:miter lim="800000"/>
            <a:headEnd/>
            <a:tailEnd/>
          </a:ln>
          <a:effectLst/>
        </p:spPr>
      </p:pic>
      <p:pic>
        <p:nvPicPr>
          <p:cNvPr id="463876" name="Picture 4"/>
          <p:cNvPicPr>
            <a:picLocks noChangeAspect="1" noChangeArrowheads="1"/>
          </p:cNvPicPr>
          <p:nvPr/>
        </p:nvPicPr>
        <p:blipFill>
          <a:blip r:embed="rId4" cstate="print"/>
          <a:srcRect/>
          <a:stretch>
            <a:fillRect/>
          </a:stretch>
        </p:blipFill>
        <p:spPr bwMode="auto">
          <a:xfrm>
            <a:off x="5303520" y="2011680"/>
            <a:ext cx="2616544" cy="1936922"/>
          </a:xfrm>
          <a:prstGeom prst="rect">
            <a:avLst/>
          </a:prstGeom>
          <a:noFill/>
          <a:ln w="9525">
            <a:noFill/>
            <a:miter lim="800000"/>
            <a:headEnd/>
            <a:tailEnd/>
          </a:ln>
          <a:effectLst/>
        </p:spPr>
      </p:pic>
      <p:pic>
        <p:nvPicPr>
          <p:cNvPr id="463877" name="Picture 5"/>
          <p:cNvPicPr>
            <a:picLocks noChangeAspect="1" noChangeArrowheads="1"/>
          </p:cNvPicPr>
          <p:nvPr/>
        </p:nvPicPr>
        <p:blipFill>
          <a:blip r:embed="rId5" cstate="print"/>
          <a:srcRect/>
          <a:stretch>
            <a:fillRect/>
          </a:stretch>
        </p:blipFill>
        <p:spPr bwMode="auto">
          <a:xfrm>
            <a:off x="0" y="4297680"/>
            <a:ext cx="2677709" cy="1977699"/>
          </a:xfrm>
          <a:prstGeom prst="rect">
            <a:avLst/>
          </a:prstGeom>
          <a:noFill/>
          <a:ln w="9525">
            <a:noFill/>
            <a:miter lim="800000"/>
            <a:headEnd/>
            <a:tailEnd/>
          </a:ln>
          <a:effectLst/>
        </p:spPr>
      </p:pic>
      <p:pic>
        <p:nvPicPr>
          <p:cNvPr id="463878" name="Picture 6"/>
          <p:cNvPicPr>
            <a:picLocks noChangeAspect="1" noChangeArrowheads="1"/>
          </p:cNvPicPr>
          <p:nvPr/>
        </p:nvPicPr>
        <p:blipFill>
          <a:blip r:embed="rId6" cstate="print"/>
          <a:srcRect/>
          <a:stretch>
            <a:fillRect/>
          </a:stretch>
        </p:blipFill>
        <p:spPr bwMode="auto">
          <a:xfrm>
            <a:off x="2651760" y="4297680"/>
            <a:ext cx="2684505" cy="1977699"/>
          </a:xfrm>
          <a:prstGeom prst="rect">
            <a:avLst/>
          </a:prstGeom>
          <a:noFill/>
          <a:ln w="9525">
            <a:noFill/>
            <a:miter lim="800000"/>
            <a:headEnd/>
            <a:tailEnd/>
          </a:ln>
          <a:effectLst/>
        </p:spPr>
      </p:pic>
      <p:pic>
        <p:nvPicPr>
          <p:cNvPr id="463879" name="Picture 7"/>
          <p:cNvPicPr>
            <a:picLocks noChangeAspect="1" noChangeArrowheads="1"/>
          </p:cNvPicPr>
          <p:nvPr/>
        </p:nvPicPr>
        <p:blipFill>
          <a:blip r:embed="rId7" cstate="print"/>
          <a:srcRect/>
          <a:stretch>
            <a:fillRect/>
          </a:stretch>
        </p:blipFill>
        <p:spPr bwMode="auto">
          <a:xfrm>
            <a:off x="5394960" y="4297680"/>
            <a:ext cx="2616544" cy="1936922"/>
          </a:xfrm>
          <a:prstGeom prst="rect">
            <a:avLst/>
          </a:prstGeom>
          <a:noFill/>
          <a:ln w="9525">
            <a:noFill/>
            <a:miter lim="800000"/>
            <a:headEnd/>
            <a:tailEnd/>
          </a:ln>
          <a:effectLst/>
        </p:spPr>
      </p:pic>
    </p:spTree>
    <p:extLst>
      <p:ext uri="{BB962C8B-B14F-4D97-AF65-F5344CB8AC3E}">
        <p14:creationId xmlns:p14="http://schemas.microsoft.com/office/powerpoint/2010/main" val="3017586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914401"/>
          </a:xfrm>
        </p:spPr>
        <p:txBody>
          <a:bodyPr/>
          <a:lstStyle/>
          <a:p>
            <a:r>
              <a:rPr lang="en-US" sz="2800" dirty="0"/>
              <a:t>Change in Average Spring and Summer Temperature and Precipitation: </a:t>
            </a:r>
            <a:r>
              <a:rPr lang="en-US" sz="2800" dirty="0">
                <a:solidFill>
                  <a:schemeClr val="bg1"/>
                </a:solidFill>
                <a:latin typeface="+mj-lt"/>
                <a:ea typeface="+mj-ea"/>
                <a:cs typeface="+mj-cs"/>
              </a:rPr>
              <a:t>CGCM3.1</a:t>
            </a:r>
            <a:r>
              <a:rPr lang="en-US" sz="2800" dirty="0"/>
              <a:t>, 2045-2054</a:t>
            </a:r>
          </a:p>
        </p:txBody>
      </p:sp>
      <p:sp>
        <p:nvSpPr>
          <p:cNvPr id="3" name="Slide Number Placeholder 2"/>
          <p:cNvSpPr>
            <a:spLocks noGrp="1"/>
          </p:cNvSpPr>
          <p:nvPr>
            <p:ph type="sldNum" sz="quarter" idx="10"/>
          </p:nvPr>
        </p:nvSpPr>
        <p:spPr/>
        <p:txBody>
          <a:bodyPr/>
          <a:lstStyle/>
          <a:p>
            <a:fld id="{0C3E401C-8C8E-4BDF-AB98-856DB3A809D9}" type="slidenum">
              <a:rPr lang="en-US" smtClean="0"/>
              <a:pPr/>
              <a:t>17</a:t>
            </a:fld>
            <a:endParaRPr lang="en-US"/>
          </a:p>
        </p:txBody>
      </p:sp>
      <p:sp>
        <p:nvSpPr>
          <p:cNvPr id="15" name="TextBox 14"/>
          <p:cNvSpPr txBox="1"/>
          <p:nvPr/>
        </p:nvSpPr>
        <p:spPr>
          <a:xfrm>
            <a:off x="0" y="4037428"/>
            <a:ext cx="881973" cy="338554"/>
          </a:xfrm>
          <a:prstGeom prst="rect">
            <a:avLst/>
          </a:prstGeom>
          <a:noFill/>
        </p:spPr>
        <p:txBody>
          <a:bodyPr wrap="none" rtlCol="0">
            <a:spAutoFit/>
          </a:bodyPr>
          <a:lstStyle/>
          <a:p>
            <a:r>
              <a:rPr lang="en-US" sz="1600" i="0" u="none" dirty="0"/>
              <a:t>Summer</a:t>
            </a:r>
          </a:p>
        </p:txBody>
      </p:sp>
      <p:sp>
        <p:nvSpPr>
          <p:cNvPr id="16" name="TextBox 15"/>
          <p:cNvSpPr txBox="1"/>
          <p:nvPr/>
        </p:nvSpPr>
        <p:spPr>
          <a:xfrm>
            <a:off x="0" y="1671711"/>
            <a:ext cx="732893" cy="338554"/>
          </a:xfrm>
          <a:prstGeom prst="rect">
            <a:avLst/>
          </a:prstGeom>
          <a:noFill/>
        </p:spPr>
        <p:txBody>
          <a:bodyPr wrap="none" rtlCol="0">
            <a:spAutoFit/>
          </a:bodyPr>
          <a:lstStyle/>
          <a:p>
            <a:r>
              <a:rPr lang="en-US" sz="1600" i="0" u="none" dirty="0"/>
              <a:t>Spring</a:t>
            </a:r>
          </a:p>
        </p:txBody>
      </p:sp>
      <p:pic>
        <p:nvPicPr>
          <p:cNvPr id="464898" name="Picture 2"/>
          <p:cNvPicPr>
            <a:picLocks noChangeAspect="1" noChangeArrowheads="1"/>
          </p:cNvPicPr>
          <p:nvPr/>
        </p:nvPicPr>
        <p:blipFill>
          <a:blip r:embed="rId2" cstate="print"/>
          <a:srcRect/>
          <a:stretch>
            <a:fillRect/>
          </a:stretch>
        </p:blipFill>
        <p:spPr bwMode="auto">
          <a:xfrm>
            <a:off x="0" y="2011680"/>
            <a:ext cx="2677709" cy="1977699"/>
          </a:xfrm>
          <a:prstGeom prst="rect">
            <a:avLst/>
          </a:prstGeom>
          <a:noFill/>
          <a:ln w="9525">
            <a:noFill/>
            <a:miter lim="800000"/>
            <a:headEnd/>
            <a:tailEnd/>
          </a:ln>
          <a:effectLst/>
        </p:spPr>
      </p:pic>
      <p:pic>
        <p:nvPicPr>
          <p:cNvPr id="464899" name="Picture 3"/>
          <p:cNvPicPr>
            <a:picLocks noChangeAspect="1" noChangeArrowheads="1"/>
          </p:cNvPicPr>
          <p:nvPr/>
        </p:nvPicPr>
        <p:blipFill>
          <a:blip r:embed="rId3" cstate="print"/>
          <a:srcRect/>
          <a:stretch>
            <a:fillRect/>
          </a:stretch>
        </p:blipFill>
        <p:spPr bwMode="auto">
          <a:xfrm>
            <a:off x="2651760" y="2011680"/>
            <a:ext cx="2677709" cy="1977699"/>
          </a:xfrm>
          <a:prstGeom prst="rect">
            <a:avLst/>
          </a:prstGeom>
          <a:noFill/>
          <a:ln w="9525">
            <a:noFill/>
            <a:miter lim="800000"/>
            <a:headEnd/>
            <a:tailEnd/>
          </a:ln>
          <a:effectLst/>
        </p:spPr>
      </p:pic>
      <p:pic>
        <p:nvPicPr>
          <p:cNvPr id="464900" name="Picture 4"/>
          <p:cNvPicPr>
            <a:picLocks noChangeAspect="1" noChangeArrowheads="1"/>
          </p:cNvPicPr>
          <p:nvPr/>
        </p:nvPicPr>
        <p:blipFill>
          <a:blip r:embed="rId4" cstate="print"/>
          <a:srcRect/>
          <a:stretch>
            <a:fillRect/>
          </a:stretch>
        </p:blipFill>
        <p:spPr bwMode="auto">
          <a:xfrm>
            <a:off x="5303520" y="2011680"/>
            <a:ext cx="2623339" cy="1936922"/>
          </a:xfrm>
          <a:prstGeom prst="rect">
            <a:avLst/>
          </a:prstGeom>
          <a:noFill/>
          <a:ln w="9525">
            <a:noFill/>
            <a:miter lim="800000"/>
            <a:headEnd/>
            <a:tailEnd/>
          </a:ln>
          <a:effectLst/>
        </p:spPr>
      </p:pic>
      <p:pic>
        <p:nvPicPr>
          <p:cNvPr id="464901" name="Picture 5"/>
          <p:cNvPicPr>
            <a:picLocks noChangeAspect="1" noChangeArrowheads="1"/>
          </p:cNvPicPr>
          <p:nvPr/>
        </p:nvPicPr>
        <p:blipFill>
          <a:blip r:embed="rId5" cstate="print"/>
          <a:srcRect/>
          <a:stretch>
            <a:fillRect/>
          </a:stretch>
        </p:blipFill>
        <p:spPr bwMode="auto">
          <a:xfrm>
            <a:off x="0" y="4297680"/>
            <a:ext cx="2677709" cy="1977699"/>
          </a:xfrm>
          <a:prstGeom prst="rect">
            <a:avLst/>
          </a:prstGeom>
          <a:noFill/>
          <a:ln w="9525">
            <a:noFill/>
            <a:miter lim="800000"/>
            <a:headEnd/>
            <a:tailEnd/>
          </a:ln>
          <a:effectLst/>
        </p:spPr>
      </p:pic>
      <p:pic>
        <p:nvPicPr>
          <p:cNvPr id="464902" name="Picture 6"/>
          <p:cNvPicPr>
            <a:picLocks noChangeAspect="1" noChangeArrowheads="1"/>
          </p:cNvPicPr>
          <p:nvPr/>
        </p:nvPicPr>
        <p:blipFill>
          <a:blip r:embed="rId6" cstate="print"/>
          <a:srcRect/>
          <a:stretch>
            <a:fillRect/>
          </a:stretch>
        </p:blipFill>
        <p:spPr bwMode="auto">
          <a:xfrm>
            <a:off x="2651760" y="4297680"/>
            <a:ext cx="2677709" cy="1977699"/>
          </a:xfrm>
          <a:prstGeom prst="rect">
            <a:avLst/>
          </a:prstGeom>
          <a:noFill/>
          <a:ln w="9525">
            <a:noFill/>
            <a:miter lim="800000"/>
            <a:headEnd/>
            <a:tailEnd/>
          </a:ln>
          <a:effectLst/>
        </p:spPr>
      </p:pic>
      <p:pic>
        <p:nvPicPr>
          <p:cNvPr id="464903" name="Picture 7"/>
          <p:cNvPicPr>
            <a:picLocks noChangeAspect="1" noChangeArrowheads="1"/>
          </p:cNvPicPr>
          <p:nvPr/>
        </p:nvPicPr>
        <p:blipFill>
          <a:blip r:embed="rId7" cstate="print"/>
          <a:srcRect/>
          <a:stretch>
            <a:fillRect/>
          </a:stretch>
        </p:blipFill>
        <p:spPr bwMode="auto">
          <a:xfrm>
            <a:off x="5303520" y="4297680"/>
            <a:ext cx="2623339" cy="1936922"/>
          </a:xfrm>
          <a:prstGeom prst="rect">
            <a:avLst/>
          </a:prstGeom>
          <a:noFill/>
          <a:ln w="9525">
            <a:noFill/>
            <a:miter lim="800000"/>
            <a:headEnd/>
            <a:tailEnd/>
          </a:ln>
          <a:effectLst/>
        </p:spPr>
      </p:pic>
    </p:spTree>
    <p:extLst>
      <p:ext uri="{BB962C8B-B14F-4D97-AF65-F5344CB8AC3E}">
        <p14:creationId xmlns:p14="http://schemas.microsoft.com/office/powerpoint/2010/main" val="394135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685802"/>
          </a:xfrm>
        </p:spPr>
        <p:txBody>
          <a:bodyPr/>
          <a:lstStyle/>
          <a:p>
            <a:r>
              <a:rPr lang="en-US" sz="2800" dirty="0"/>
              <a:t>Change in Average Spring and Summer Temperature and Precipitation: </a:t>
            </a:r>
            <a:r>
              <a:rPr lang="en-US" sz="2800" dirty="0">
                <a:solidFill>
                  <a:schemeClr val="bg1"/>
                </a:solidFill>
                <a:latin typeface="+mj-lt"/>
                <a:ea typeface="+mj-ea"/>
                <a:cs typeface="+mj-cs"/>
              </a:rPr>
              <a:t>MRI-CGCM2.2</a:t>
            </a:r>
            <a:r>
              <a:rPr lang="en-US" sz="2800" dirty="0"/>
              <a:t>, 2045-2054</a:t>
            </a:r>
          </a:p>
        </p:txBody>
      </p:sp>
      <p:sp>
        <p:nvSpPr>
          <p:cNvPr id="3" name="Slide Number Placeholder 2"/>
          <p:cNvSpPr>
            <a:spLocks noGrp="1"/>
          </p:cNvSpPr>
          <p:nvPr>
            <p:ph type="sldNum" sz="quarter" idx="10"/>
          </p:nvPr>
        </p:nvSpPr>
        <p:spPr/>
        <p:txBody>
          <a:bodyPr/>
          <a:lstStyle/>
          <a:p>
            <a:fld id="{0C3E401C-8C8E-4BDF-AB98-856DB3A809D9}" type="slidenum">
              <a:rPr lang="en-US" smtClean="0"/>
              <a:pPr/>
              <a:t>18</a:t>
            </a:fld>
            <a:endParaRPr lang="en-US"/>
          </a:p>
        </p:txBody>
      </p:sp>
      <p:sp>
        <p:nvSpPr>
          <p:cNvPr id="15" name="TextBox 14"/>
          <p:cNvSpPr txBox="1"/>
          <p:nvPr/>
        </p:nvSpPr>
        <p:spPr>
          <a:xfrm>
            <a:off x="0" y="4037428"/>
            <a:ext cx="881973" cy="338554"/>
          </a:xfrm>
          <a:prstGeom prst="rect">
            <a:avLst/>
          </a:prstGeom>
          <a:noFill/>
        </p:spPr>
        <p:txBody>
          <a:bodyPr wrap="none" rtlCol="0">
            <a:spAutoFit/>
          </a:bodyPr>
          <a:lstStyle/>
          <a:p>
            <a:r>
              <a:rPr lang="en-US" sz="1600" i="0" u="none" dirty="0"/>
              <a:t>Summer</a:t>
            </a:r>
          </a:p>
        </p:txBody>
      </p:sp>
      <p:sp>
        <p:nvSpPr>
          <p:cNvPr id="16" name="TextBox 15"/>
          <p:cNvSpPr txBox="1"/>
          <p:nvPr/>
        </p:nvSpPr>
        <p:spPr>
          <a:xfrm>
            <a:off x="0" y="1671711"/>
            <a:ext cx="732893" cy="338554"/>
          </a:xfrm>
          <a:prstGeom prst="rect">
            <a:avLst/>
          </a:prstGeom>
          <a:noFill/>
        </p:spPr>
        <p:txBody>
          <a:bodyPr wrap="none" rtlCol="0">
            <a:spAutoFit/>
          </a:bodyPr>
          <a:lstStyle/>
          <a:p>
            <a:r>
              <a:rPr lang="en-US" sz="1600" i="0" u="none" dirty="0"/>
              <a:t>Spring</a:t>
            </a:r>
          </a:p>
        </p:txBody>
      </p:sp>
      <p:pic>
        <p:nvPicPr>
          <p:cNvPr id="465922" name="Picture 2"/>
          <p:cNvPicPr>
            <a:picLocks noChangeAspect="1" noChangeArrowheads="1"/>
          </p:cNvPicPr>
          <p:nvPr/>
        </p:nvPicPr>
        <p:blipFill>
          <a:blip r:embed="rId2" cstate="print"/>
          <a:srcRect/>
          <a:stretch>
            <a:fillRect/>
          </a:stretch>
        </p:blipFill>
        <p:spPr bwMode="auto">
          <a:xfrm>
            <a:off x="0" y="2011680"/>
            <a:ext cx="2555377" cy="1977699"/>
          </a:xfrm>
          <a:prstGeom prst="rect">
            <a:avLst/>
          </a:prstGeom>
          <a:noFill/>
          <a:ln w="9525">
            <a:noFill/>
            <a:miter lim="800000"/>
            <a:headEnd/>
            <a:tailEnd/>
          </a:ln>
          <a:effectLst/>
        </p:spPr>
      </p:pic>
      <p:pic>
        <p:nvPicPr>
          <p:cNvPr id="465923" name="Picture 3"/>
          <p:cNvPicPr>
            <a:picLocks noChangeAspect="1" noChangeArrowheads="1"/>
          </p:cNvPicPr>
          <p:nvPr/>
        </p:nvPicPr>
        <p:blipFill>
          <a:blip r:embed="rId3" cstate="print"/>
          <a:srcRect/>
          <a:stretch>
            <a:fillRect/>
          </a:stretch>
        </p:blipFill>
        <p:spPr bwMode="auto">
          <a:xfrm>
            <a:off x="2651760" y="2011680"/>
            <a:ext cx="2555377" cy="1977699"/>
          </a:xfrm>
          <a:prstGeom prst="rect">
            <a:avLst/>
          </a:prstGeom>
          <a:noFill/>
          <a:ln w="9525">
            <a:noFill/>
            <a:miter lim="800000"/>
            <a:headEnd/>
            <a:tailEnd/>
          </a:ln>
          <a:effectLst/>
        </p:spPr>
      </p:pic>
      <p:pic>
        <p:nvPicPr>
          <p:cNvPr id="465924" name="Picture 4"/>
          <p:cNvPicPr>
            <a:picLocks noChangeAspect="1" noChangeArrowheads="1"/>
          </p:cNvPicPr>
          <p:nvPr/>
        </p:nvPicPr>
        <p:blipFill>
          <a:blip r:embed="rId4" cstate="print"/>
          <a:srcRect/>
          <a:stretch>
            <a:fillRect/>
          </a:stretch>
        </p:blipFill>
        <p:spPr bwMode="auto">
          <a:xfrm>
            <a:off x="5303520" y="2011680"/>
            <a:ext cx="2555377" cy="1977699"/>
          </a:xfrm>
          <a:prstGeom prst="rect">
            <a:avLst/>
          </a:prstGeom>
          <a:noFill/>
          <a:ln w="9525">
            <a:noFill/>
            <a:miter lim="800000"/>
            <a:headEnd/>
            <a:tailEnd/>
          </a:ln>
          <a:effectLst/>
        </p:spPr>
      </p:pic>
      <p:pic>
        <p:nvPicPr>
          <p:cNvPr id="465925" name="Picture 5"/>
          <p:cNvPicPr>
            <a:picLocks noChangeAspect="1" noChangeArrowheads="1"/>
          </p:cNvPicPr>
          <p:nvPr/>
        </p:nvPicPr>
        <p:blipFill>
          <a:blip r:embed="rId5" cstate="print"/>
          <a:srcRect/>
          <a:stretch>
            <a:fillRect/>
          </a:stretch>
        </p:blipFill>
        <p:spPr bwMode="auto">
          <a:xfrm>
            <a:off x="0" y="4297680"/>
            <a:ext cx="2555377" cy="1977699"/>
          </a:xfrm>
          <a:prstGeom prst="rect">
            <a:avLst/>
          </a:prstGeom>
          <a:noFill/>
          <a:ln w="9525">
            <a:noFill/>
            <a:miter lim="800000"/>
            <a:headEnd/>
            <a:tailEnd/>
          </a:ln>
          <a:effectLst/>
        </p:spPr>
      </p:pic>
      <p:pic>
        <p:nvPicPr>
          <p:cNvPr id="465926" name="Picture 6"/>
          <p:cNvPicPr>
            <a:picLocks noChangeAspect="1" noChangeArrowheads="1"/>
          </p:cNvPicPr>
          <p:nvPr/>
        </p:nvPicPr>
        <p:blipFill>
          <a:blip r:embed="rId6" cstate="print"/>
          <a:srcRect/>
          <a:stretch>
            <a:fillRect/>
          </a:stretch>
        </p:blipFill>
        <p:spPr bwMode="auto">
          <a:xfrm>
            <a:off x="2651760" y="4297680"/>
            <a:ext cx="2555377" cy="1977699"/>
          </a:xfrm>
          <a:prstGeom prst="rect">
            <a:avLst/>
          </a:prstGeom>
          <a:noFill/>
          <a:ln w="9525">
            <a:noFill/>
            <a:miter lim="800000"/>
            <a:headEnd/>
            <a:tailEnd/>
          </a:ln>
          <a:effectLst/>
        </p:spPr>
      </p:pic>
      <p:pic>
        <p:nvPicPr>
          <p:cNvPr id="465927" name="Picture 7"/>
          <p:cNvPicPr>
            <a:picLocks noChangeAspect="1" noChangeArrowheads="1"/>
          </p:cNvPicPr>
          <p:nvPr/>
        </p:nvPicPr>
        <p:blipFill>
          <a:blip r:embed="rId7" cstate="print"/>
          <a:srcRect/>
          <a:stretch>
            <a:fillRect/>
          </a:stretch>
        </p:blipFill>
        <p:spPr bwMode="auto">
          <a:xfrm>
            <a:off x="5303520" y="4297680"/>
            <a:ext cx="2555377" cy="1977699"/>
          </a:xfrm>
          <a:prstGeom prst="rect">
            <a:avLst/>
          </a:prstGeom>
          <a:noFill/>
          <a:ln w="9525">
            <a:noFill/>
            <a:miter lim="800000"/>
            <a:headEnd/>
            <a:tailEnd/>
          </a:ln>
          <a:effectLst/>
        </p:spPr>
      </p:pic>
    </p:spTree>
    <p:extLst>
      <p:ext uri="{BB962C8B-B14F-4D97-AF65-F5344CB8AC3E}">
        <p14:creationId xmlns:p14="http://schemas.microsoft.com/office/powerpoint/2010/main" val="947519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01CA8B0F-D5F2-46A0-B175-9072ED1DC988}"/>
              </a:ext>
            </a:extLst>
          </p:cNvPr>
          <p:cNvSpPr>
            <a:spLocks noGrp="1" noChangeArrowheads="1"/>
          </p:cNvSpPr>
          <p:nvPr>
            <p:ph type="title"/>
          </p:nvPr>
        </p:nvSpPr>
        <p:spPr/>
        <p:txBody>
          <a:bodyPr/>
          <a:lstStyle/>
          <a:p>
            <a:r>
              <a:rPr lang="en-US" altLang="en-US" sz="3200"/>
              <a:t>EPIC Model</a:t>
            </a:r>
          </a:p>
        </p:txBody>
      </p:sp>
      <p:sp>
        <p:nvSpPr>
          <p:cNvPr id="410627" name="Rectangle 3">
            <a:extLst>
              <a:ext uri="{FF2B5EF4-FFF2-40B4-BE49-F238E27FC236}">
                <a16:creationId xmlns:a16="http://schemas.microsoft.com/office/drawing/2014/main" id="{B528170E-414D-4577-B927-F0228D2142B8}"/>
              </a:ext>
            </a:extLst>
          </p:cNvPr>
          <p:cNvSpPr>
            <a:spLocks noGrp="1" noChangeArrowheads="1"/>
          </p:cNvSpPr>
          <p:nvPr>
            <p:ph idx="1"/>
          </p:nvPr>
        </p:nvSpPr>
        <p:spPr/>
        <p:txBody>
          <a:bodyPr/>
          <a:lstStyle/>
          <a:p>
            <a:pPr>
              <a:lnSpc>
                <a:spcPct val="80000"/>
              </a:lnSpc>
            </a:pPr>
            <a:r>
              <a:rPr lang="en-US" altLang="en-US" dirty="0"/>
              <a:t>Process-level </a:t>
            </a:r>
            <a:r>
              <a:rPr lang="en-US" altLang="en-US" dirty="0" err="1"/>
              <a:t>agro</a:t>
            </a:r>
            <a:r>
              <a:rPr lang="en-US" altLang="en-US" dirty="0"/>
              <a:t>-ecosystem model</a:t>
            </a:r>
          </a:p>
          <a:p>
            <a:pPr>
              <a:lnSpc>
                <a:spcPct val="80000"/>
              </a:lnSpc>
            </a:pPr>
            <a:r>
              <a:rPr lang="en-US" altLang="en-US" dirty="0"/>
              <a:t>Has been used previously to simulate regional productivity of corn, soybeans, winter wheat, cotton, hay, and switchgrass for the U.S. at the 8-digit hydrologic unit scale </a:t>
            </a:r>
          </a:p>
          <a:p>
            <a:pPr>
              <a:lnSpc>
                <a:spcPct val="80000"/>
              </a:lnSpc>
            </a:pPr>
            <a:r>
              <a:rPr lang="en-US" altLang="en-US" dirty="0"/>
              <a:t>Additional cropping systems were added to include sorghum, rice, barley, and potatoes for the appropriate regions </a:t>
            </a:r>
          </a:p>
          <a:p>
            <a:pPr lvl="1">
              <a:lnSpc>
                <a:spcPct val="80000"/>
              </a:lnSpc>
            </a:pPr>
            <a:r>
              <a:rPr lang="en-US" altLang="en-US" dirty="0"/>
              <a:t>9 crops modeled using EPIC comprise about 83% of US crop insurance liability</a:t>
            </a:r>
          </a:p>
          <a:p>
            <a:pPr>
              <a:lnSpc>
                <a:spcPct val="80000"/>
              </a:lnSpc>
            </a:pPr>
            <a:r>
              <a:rPr lang="en-US" altLang="en-US" dirty="0"/>
              <a:t>Multiple soil types are represented within the 1,450 hydrologic units with agricultural production</a:t>
            </a:r>
          </a:p>
          <a:p>
            <a:pPr>
              <a:lnSpc>
                <a:spcPct val="80000"/>
              </a:lnSpc>
            </a:pPr>
            <a:r>
              <a:rPr lang="en-US" altLang="en-US" dirty="0"/>
              <a:t>Modeling system is currently using baseline climatology for 1990-2000 with IPCC SRES scenario A1B </a:t>
            </a:r>
          </a:p>
          <a:p>
            <a:pPr>
              <a:lnSpc>
                <a:spcPct val="80000"/>
              </a:lnSpc>
            </a:pPr>
            <a:r>
              <a:rPr lang="en-US" altLang="en-US" dirty="0"/>
              <a:t>Future projections incorporate GCM results from the Geophysics Fluid Dynamics Laboratory CM2.0 and CM2.1 models and the Canadian Center for Climate Modeling and Analysis CGCM model</a:t>
            </a:r>
          </a:p>
        </p:txBody>
      </p:sp>
      <p:sp>
        <p:nvSpPr>
          <p:cNvPr id="4" name="Slide Number Placeholder 4">
            <a:extLst>
              <a:ext uri="{FF2B5EF4-FFF2-40B4-BE49-F238E27FC236}">
                <a16:creationId xmlns:a16="http://schemas.microsoft.com/office/drawing/2014/main" id="{20197FE7-701E-46EE-966D-1C2CE7845D5C}"/>
              </a:ext>
            </a:extLst>
          </p:cNvPr>
          <p:cNvSpPr>
            <a:spLocks noGrp="1"/>
          </p:cNvSpPr>
          <p:nvPr>
            <p:ph type="sldNum" sz="quarter" idx="10"/>
          </p:nvPr>
        </p:nvSpPr>
        <p:spPr/>
        <p:txBody>
          <a:bodyPr/>
          <a:lstStyle/>
          <a:p>
            <a:fld id="{C1559E11-015E-42A2-B990-B7B3609684AC}" type="slidenum">
              <a:rPr lang="en-US" altLang="en-US"/>
              <a:pPr/>
              <a:t>19</a:t>
            </a:fld>
            <a:endParaRPr lang="en-US" altLang="en-US"/>
          </a:p>
        </p:txBody>
      </p:sp>
    </p:spTree>
    <p:extLst>
      <p:ext uri="{BB962C8B-B14F-4D97-AF65-F5344CB8AC3E}">
        <p14:creationId xmlns:p14="http://schemas.microsoft.com/office/powerpoint/2010/main" val="137637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9159-495D-42A3-A017-41BC769EA382}"/>
              </a:ext>
            </a:extLst>
          </p:cNvPr>
          <p:cNvSpPr>
            <a:spLocks noGrp="1"/>
          </p:cNvSpPr>
          <p:nvPr>
            <p:ph type="title"/>
          </p:nvPr>
        </p:nvSpPr>
        <p:spPr/>
        <p:txBody>
          <a:bodyPr/>
          <a:lstStyle/>
          <a:p>
            <a:r>
              <a:rPr lang="en-US" dirty="0"/>
              <a:t>Collaborators</a:t>
            </a:r>
          </a:p>
        </p:txBody>
      </p:sp>
      <p:sp>
        <p:nvSpPr>
          <p:cNvPr id="3" name="Content Placeholder 2">
            <a:extLst>
              <a:ext uri="{FF2B5EF4-FFF2-40B4-BE49-F238E27FC236}">
                <a16:creationId xmlns:a16="http://schemas.microsoft.com/office/drawing/2014/main" id="{B17C4790-B00C-4065-9A3A-A80BFA0767C6}"/>
              </a:ext>
            </a:extLst>
          </p:cNvPr>
          <p:cNvSpPr>
            <a:spLocks noGrp="1"/>
          </p:cNvSpPr>
          <p:nvPr>
            <p:ph idx="1"/>
          </p:nvPr>
        </p:nvSpPr>
        <p:spPr/>
        <p:txBody>
          <a:bodyPr/>
          <a:lstStyle/>
          <a:p>
            <a:r>
              <a:rPr lang="en-US" altLang="en-US" dirty="0"/>
              <a:t>Bruce </a:t>
            </a:r>
            <a:r>
              <a:rPr lang="en-US" altLang="en-US" dirty="0" err="1"/>
              <a:t>McCarl</a:t>
            </a:r>
            <a:r>
              <a:rPr lang="en-US" altLang="en-US" dirty="0"/>
              <a:t> and Dmitry </a:t>
            </a:r>
            <a:r>
              <a:rPr lang="en-US" altLang="en-US" dirty="0" err="1"/>
              <a:t>Vedenov</a:t>
            </a:r>
            <a:r>
              <a:rPr lang="en-US" altLang="en-US" dirty="0"/>
              <a:t>, Texas A&amp;M</a:t>
            </a:r>
          </a:p>
          <a:p>
            <a:r>
              <a:rPr lang="en-US" altLang="en-US" dirty="0"/>
              <a:t>Rod </a:t>
            </a:r>
            <a:r>
              <a:rPr lang="en-US" altLang="en-US" dirty="0" err="1"/>
              <a:t>Rejesus</a:t>
            </a:r>
            <a:r>
              <a:rPr lang="en-US" altLang="en-US" dirty="0"/>
              <a:t>, North Carolina State University</a:t>
            </a:r>
          </a:p>
          <a:p>
            <a:r>
              <a:rPr lang="en-US" altLang="en-US" dirty="0"/>
              <a:t>Allison Thomson and Cesar </a:t>
            </a:r>
            <a:r>
              <a:rPr lang="en-US" altLang="en-US" dirty="0" err="1"/>
              <a:t>Izzauralde</a:t>
            </a:r>
            <a:r>
              <a:rPr lang="en-US" altLang="en-US" dirty="0"/>
              <a:t>, PNNL</a:t>
            </a:r>
          </a:p>
          <a:p>
            <a:r>
              <a:rPr lang="en-US" altLang="en-US" dirty="0"/>
              <a:t>Chen Zhen, RTI (now at University of Georgia)</a:t>
            </a:r>
          </a:p>
          <a:p>
            <a:pPr marL="0" indent="0">
              <a:buNone/>
            </a:pPr>
            <a:endParaRPr lang="en-US" altLang="en-US" dirty="0"/>
          </a:p>
          <a:p>
            <a:pPr marL="0" indent="0">
              <a:buNone/>
            </a:pPr>
            <a:endParaRPr lang="en-US" dirty="0"/>
          </a:p>
        </p:txBody>
      </p:sp>
      <p:sp>
        <p:nvSpPr>
          <p:cNvPr id="4" name="Slide Number Placeholder 3">
            <a:extLst>
              <a:ext uri="{FF2B5EF4-FFF2-40B4-BE49-F238E27FC236}">
                <a16:creationId xmlns:a16="http://schemas.microsoft.com/office/drawing/2014/main" id="{217327A3-03B0-4A1E-8201-02E400B96503}"/>
              </a:ext>
            </a:extLst>
          </p:cNvPr>
          <p:cNvSpPr>
            <a:spLocks noGrp="1"/>
          </p:cNvSpPr>
          <p:nvPr>
            <p:ph type="sldNum" sz="quarter" idx="10"/>
          </p:nvPr>
        </p:nvSpPr>
        <p:spPr/>
        <p:txBody>
          <a:bodyPr/>
          <a:lstStyle/>
          <a:p>
            <a:fld id="{D4325D4D-289E-48C1-B277-2BEB492A7D19}" type="slidenum">
              <a:rPr lang="en-US" smtClean="0"/>
              <a:pPr/>
              <a:t>2</a:t>
            </a:fld>
            <a:endParaRPr lang="en-US" dirty="0"/>
          </a:p>
        </p:txBody>
      </p:sp>
    </p:spTree>
    <p:extLst>
      <p:ext uri="{BB962C8B-B14F-4D97-AF65-F5344CB8AC3E}">
        <p14:creationId xmlns:p14="http://schemas.microsoft.com/office/powerpoint/2010/main" val="3193985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0" name="Rectangle 4"/>
          <p:cNvSpPr>
            <a:spLocks noGrp="1" noChangeArrowheads="1"/>
          </p:cNvSpPr>
          <p:nvPr>
            <p:ph type="title"/>
          </p:nvPr>
        </p:nvSpPr>
        <p:spPr>
          <a:xfrm>
            <a:off x="1" y="-1"/>
            <a:ext cx="9144000" cy="1116038"/>
          </a:xfrm>
        </p:spPr>
        <p:txBody>
          <a:bodyPr/>
          <a:lstStyle/>
          <a:p>
            <a:r>
              <a:rPr lang="en-US" sz="3200" dirty="0"/>
              <a:t>Current and Expanded Crop Production Ranges Modeled in EPIC </a:t>
            </a:r>
          </a:p>
        </p:txBody>
      </p:sp>
      <p:pic>
        <p:nvPicPr>
          <p:cNvPr id="336902" name="Picture 6" descr="barley_regions"/>
          <p:cNvPicPr>
            <a:picLocks noGrp="1" noChangeAspect="1" noChangeArrowheads="1"/>
          </p:cNvPicPr>
          <p:nvPr>
            <p:ph idx="1"/>
          </p:nvPr>
        </p:nvPicPr>
        <p:blipFill>
          <a:blip r:embed="rId2" cstate="print"/>
          <a:srcRect/>
          <a:stretch>
            <a:fillRect/>
          </a:stretch>
        </p:blipFill>
        <p:spPr>
          <a:xfrm>
            <a:off x="0" y="1828800"/>
            <a:ext cx="2249424" cy="1554480"/>
          </a:xfrm>
          <a:noFill/>
          <a:ln/>
        </p:spPr>
      </p:pic>
      <p:sp>
        <p:nvSpPr>
          <p:cNvPr id="4" name="Slide Number Placeholder 4"/>
          <p:cNvSpPr>
            <a:spLocks noGrp="1"/>
          </p:cNvSpPr>
          <p:nvPr>
            <p:ph type="sldNum" sz="quarter" idx="10"/>
          </p:nvPr>
        </p:nvSpPr>
        <p:spPr/>
        <p:txBody>
          <a:bodyPr/>
          <a:lstStyle/>
          <a:p>
            <a:fld id="{EFFF4D0D-22F5-4C68-AF69-EBF709C47512}" type="slidenum">
              <a:rPr lang="en-US"/>
              <a:pPr/>
              <a:t>20</a:t>
            </a:fld>
            <a:endParaRPr lang="en-US"/>
          </a:p>
        </p:txBody>
      </p:sp>
      <p:pic>
        <p:nvPicPr>
          <p:cNvPr id="5" name="Picture 5" descr="corn_regions"/>
          <p:cNvPicPr>
            <a:picLocks noChangeAspect="1" noChangeArrowheads="1"/>
          </p:cNvPicPr>
          <p:nvPr/>
        </p:nvPicPr>
        <p:blipFill>
          <a:blip r:embed="rId3" cstate="print"/>
          <a:srcRect/>
          <a:stretch>
            <a:fillRect/>
          </a:stretch>
        </p:blipFill>
        <p:spPr bwMode="auto">
          <a:xfrm>
            <a:off x="2286000" y="1828800"/>
            <a:ext cx="2249424" cy="1554480"/>
          </a:xfrm>
          <a:prstGeom prst="rect">
            <a:avLst/>
          </a:prstGeom>
          <a:noFill/>
          <a:ln w="9525">
            <a:noFill/>
            <a:miter lim="800000"/>
            <a:headEnd/>
            <a:tailEnd/>
          </a:ln>
          <a:effectLst/>
        </p:spPr>
      </p:pic>
      <p:sp>
        <p:nvSpPr>
          <p:cNvPr id="6" name="TextBox 5"/>
          <p:cNvSpPr txBox="1"/>
          <p:nvPr/>
        </p:nvSpPr>
        <p:spPr>
          <a:xfrm>
            <a:off x="731521" y="1526346"/>
            <a:ext cx="732893" cy="338554"/>
          </a:xfrm>
          <a:prstGeom prst="rect">
            <a:avLst/>
          </a:prstGeom>
          <a:noFill/>
        </p:spPr>
        <p:txBody>
          <a:bodyPr wrap="none" rtlCol="0">
            <a:spAutoFit/>
          </a:bodyPr>
          <a:lstStyle/>
          <a:p>
            <a:r>
              <a:rPr lang="en-US" sz="1600" i="0" u="none" dirty="0"/>
              <a:t>Barley</a:t>
            </a:r>
          </a:p>
        </p:txBody>
      </p:sp>
      <p:pic>
        <p:nvPicPr>
          <p:cNvPr id="7" name="Picture 5" descr="cotton_regions"/>
          <p:cNvPicPr>
            <a:picLocks noChangeAspect="1" noChangeArrowheads="1"/>
          </p:cNvPicPr>
          <p:nvPr/>
        </p:nvPicPr>
        <p:blipFill>
          <a:blip r:embed="rId4" cstate="print"/>
          <a:srcRect/>
          <a:stretch>
            <a:fillRect/>
          </a:stretch>
        </p:blipFill>
        <p:spPr bwMode="auto">
          <a:xfrm>
            <a:off x="4572000" y="1828800"/>
            <a:ext cx="2249424" cy="1554480"/>
          </a:xfrm>
          <a:prstGeom prst="rect">
            <a:avLst/>
          </a:prstGeom>
          <a:noFill/>
          <a:ln w="9525">
            <a:noFill/>
            <a:miter lim="800000"/>
            <a:headEnd/>
            <a:tailEnd/>
          </a:ln>
          <a:effectLst/>
        </p:spPr>
      </p:pic>
      <p:sp>
        <p:nvSpPr>
          <p:cNvPr id="8" name="TextBox 7"/>
          <p:cNvSpPr txBox="1"/>
          <p:nvPr/>
        </p:nvSpPr>
        <p:spPr>
          <a:xfrm>
            <a:off x="3127718" y="1594340"/>
            <a:ext cx="595035" cy="338554"/>
          </a:xfrm>
          <a:prstGeom prst="rect">
            <a:avLst/>
          </a:prstGeom>
          <a:noFill/>
        </p:spPr>
        <p:txBody>
          <a:bodyPr wrap="none" rtlCol="0">
            <a:spAutoFit/>
          </a:bodyPr>
          <a:lstStyle/>
          <a:p>
            <a:r>
              <a:rPr lang="en-US" sz="1600" i="0" u="none" dirty="0"/>
              <a:t>Corn</a:t>
            </a:r>
          </a:p>
        </p:txBody>
      </p:sp>
      <p:sp>
        <p:nvSpPr>
          <p:cNvPr id="9" name="TextBox 8"/>
          <p:cNvSpPr txBox="1"/>
          <p:nvPr/>
        </p:nvSpPr>
        <p:spPr>
          <a:xfrm>
            <a:off x="5432475" y="1606063"/>
            <a:ext cx="744114" cy="338554"/>
          </a:xfrm>
          <a:prstGeom prst="rect">
            <a:avLst/>
          </a:prstGeom>
          <a:noFill/>
        </p:spPr>
        <p:txBody>
          <a:bodyPr wrap="none" rtlCol="0">
            <a:spAutoFit/>
          </a:bodyPr>
          <a:lstStyle/>
          <a:p>
            <a:r>
              <a:rPr lang="en-US" sz="1600" i="0" u="none" dirty="0"/>
              <a:t>Cotton</a:t>
            </a:r>
          </a:p>
        </p:txBody>
      </p:sp>
      <p:pic>
        <p:nvPicPr>
          <p:cNvPr id="10" name="Picture 5" descr="potato_regions"/>
          <p:cNvPicPr>
            <a:picLocks noChangeAspect="1" noChangeArrowheads="1"/>
          </p:cNvPicPr>
          <p:nvPr/>
        </p:nvPicPr>
        <p:blipFill>
          <a:blip r:embed="rId5" cstate="print"/>
          <a:srcRect/>
          <a:stretch>
            <a:fillRect/>
          </a:stretch>
        </p:blipFill>
        <p:spPr bwMode="auto">
          <a:xfrm>
            <a:off x="6858000" y="1828800"/>
            <a:ext cx="2249424" cy="1554480"/>
          </a:xfrm>
          <a:prstGeom prst="rect">
            <a:avLst/>
          </a:prstGeom>
          <a:noFill/>
          <a:ln w="9525">
            <a:noFill/>
            <a:miter lim="800000"/>
            <a:headEnd/>
            <a:tailEnd/>
          </a:ln>
          <a:effectLst/>
        </p:spPr>
      </p:pic>
      <p:sp>
        <p:nvSpPr>
          <p:cNvPr id="11" name="TextBox 10"/>
          <p:cNvSpPr txBox="1"/>
          <p:nvPr/>
        </p:nvSpPr>
        <p:spPr>
          <a:xfrm>
            <a:off x="7709097" y="1610752"/>
            <a:ext cx="881973" cy="338554"/>
          </a:xfrm>
          <a:prstGeom prst="rect">
            <a:avLst/>
          </a:prstGeom>
          <a:noFill/>
        </p:spPr>
        <p:txBody>
          <a:bodyPr wrap="none" rtlCol="0">
            <a:spAutoFit/>
          </a:bodyPr>
          <a:lstStyle/>
          <a:p>
            <a:r>
              <a:rPr lang="en-US" sz="1600" i="0" u="none" dirty="0"/>
              <a:t>Potatoes</a:t>
            </a:r>
          </a:p>
        </p:txBody>
      </p:sp>
      <p:pic>
        <p:nvPicPr>
          <p:cNvPr id="12" name="Picture 5" descr="rice_regions"/>
          <p:cNvPicPr>
            <a:picLocks noChangeAspect="1" noChangeArrowheads="1"/>
          </p:cNvPicPr>
          <p:nvPr/>
        </p:nvPicPr>
        <p:blipFill>
          <a:blip r:embed="rId6" cstate="print"/>
          <a:srcRect/>
          <a:stretch>
            <a:fillRect/>
          </a:stretch>
        </p:blipFill>
        <p:spPr bwMode="auto">
          <a:xfrm>
            <a:off x="0" y="4114800"/>
            <a:ext cx="2249424" cy="1554480"/>
          </a:xfrm>
          <a:prstGeom prst="rect">
            <a:avLst/>
          </a:prstGeom>
          <a:noFill/>
          <a:ln w="9525">
            <a:noFill/>
            <a:miter lim="800000"/>
            <a:headEnd/>
            <a:tailEnd/>
          </a:ln>
          <a:effectLst/>
        </p:spPr>
      </p:pic>
      <p:sp>
        <p:nvSpPr>
          <p:cNvPr id="13" name="TextBox 12"/>
          <p:cNvSpPr txBox="1"/>
          <p:nvPr/>
        </p:nvSpPr>
        <p:spPr>
          <a:xfrm>
            <a:off x="792481" y="3838137"/>
            <a:ext cx="561372" cy="338554"/>
          </a:xfrm>
          <a:prstGeom prst="rect">
            <a:avLst/>
          </a:prstGeom>
          <a:noFill/>
        </p:spPr>
        <p:txBody>
          <a:bodyPr wrap="none" rtlCol="0">
            <a:spAutoFit/>
          </a:bodyPr>
          <a:lstStyle/>
          <a:p>
            <a:r>
              <a:rPr lang="en-US" sz="1600" i="0" u="none" dirty="0"/>
              <a:t>Rice</a:t>
            </a:r>
          </a:p>
        </p:txBody>
      </p:sp>
      <p:pic>
        <p:nvPicPr>
          <p:cNvPr id="14" name="Picture 5" descr="sorghum_regions"/>
          <p:cNvPicPr>
            <a:picLocks noChangeAspect="1" noChangeArrowheads="1"/>
          </p:cNvPicPr>
          <p:nvPr/>
        </p:nvPicPr>
        <p:blipFill>
          <a:blip r:embed="rId7" cstate="print"/>
          <a:srcRect/>
          <a:stretch>
            <a:fillRect/>
          </a:stretch>
        </p:blipFill>
        <p:spPr bwMode="auto">
          <a:xfrm>
            <a:off x="2286000" y="4114800"/>
            <a:ext cx="2249424" cy="1554480"/>
          </a:xfrm>
          <a:prstGeom prst="rect">
            <a:avLst/>
          </a:prstGeom>
          <a:noFill/>
          <a:ln w="9525">
            <a:noFill/>
            <a:miter lim="800000"/>
            <a:headEnd/>
            <a:tailEnd/>
          </a:ln>
          <a:effectLst/>
        </p:spPr>
      </p:pic>
      <p:sp>
        <p:nvSpPr>
          <p:cNvPr id="15" name="TextBox 14"/>
          <p:cNvSpPr txBox="1"/>
          <p:nvPr/>
        </p:nvSpPr>
        <p:spPr>
          <a:xfrm>
            <a:off x="7697374" y="3835792"/>
            <a:ext cx="721672" cy="338554"/>
          </a:xfrm>
          <a:prstGeom prst="rect">
            <a:avLst/>
          </a:prstGeom>
          <a:noFill/>
        </p:spPr>
        <p:txBody>
          <a:bodyPr wrap="none" rtlCol="0">
            <a:spAutoFit/>
          </a:bodyPr>
          <a:lstStyle/>
          <a:p>
            <a:r>
              <a:rPr lang="en-US" sz="1600" i="0" u="none" dirty="0"/>
              <a:t>Wheat</a:t>
            </a:r>
          </a:p>
        </p:txBody>
      </p:sp>
      <p:sp>
        <p:nvSpPr>
          <p:cNvPr id="16" name="TextBox 15"/>
          <p:cNvSpPr txBox="1"/>
          <p:nvPr/>
        </p:nvSpPr>
        <p:spPr>
          <a:xfrm>
            <a:off x="5296488" y="3812346"/>
            <a:ext cx="971741" cy="338554"/>
          </a:xfrm>
          <a:prstGeom prst="rect">
            <a:avLst/>
          </a:prstGeom>
          <a:noFill/>
        </p:spPr>
        <p:txBody>
          <a:bodyPr wrap="none" rtlCol="0">
            <a:spAutoFit/>
          </a:bodyPr>
          <a:lstStyle/>
          <a:p>
            <a:r>
              <a:rPr lang="en-US" sz="1600" i="0" u="none" dirty="0"/>
              <a:t>Soybeans</a:t>
            </a:r>
          </a:p>
        </p:txBody>
      </p:sp>
      <p:sp>
        <p:nvSpPr>
          <p:cNvPr id="17" name="TextBox 16"/>
          <p:cNvSpPr txBox="1"/>
          <p:nvPr/>
        </p:nvSpPr>
        <p:spPr>
          <a:xfrm>
            <a:off x="3078481" y="3873306"/>
            <a:ext cx="934358" cy="338554"/>
          </a:xfrm>
          <a:prstGeom prst="rect">
            <a:avLst/>
          </a:prstGeom>
          <a:noFill/>
        </p:spPr>
        <p:txBody>
          <a:bodyPr wrap="none" rtlCol="0">
            <a:spAutoFit/>
          </a:bodyPr>
          <a:lstStyle/>
          <a:p>
            <a:r>
              <a:rPr lang="en-US" sz="1600" i="0" u="none" dirty="0"/>
              <a:t>Sorghum</a:t>
            </a:r>
          </a:p>
        </p:txBody>
      </p:sp>
      <p:pic>
        <p:nvPicPr>
          <p:cNvPr id="18" name="Picture 8" descr="soybean_regions"/>
          <p:cNvPicPr>
            <a:picLocks noChangeAspect="1" noChangeArrowheads="1"/>
          </p:cNvPicPr>
          <p:nvPr/>
        </p:nvPicPr>
        <p:blipFill>
          <a:blip r:embed="rId8" cstate="print"/>
          <a:srcRect/>
          <a:stretch>
            <a:fillRect/>
          </a:stretch>
        </p:blipFill>
        <p:spPr bwMode="auto">
          <a:xfrm>
            <a:off x="4572000" y="4114800"/>
            <a:ext cx="2249424" cy="1554480"/>
          </a:xfrm>
          <a:prstGeom prst="rect">
            <a:avLst/>
          </a:prstGeom>
          <a:noFill/>
          <a:ln w="9525">
            <a:noFill/>
            <a:miter lim="800000"/>
            <a:headEnd/>
            <a:tailEnd/>
          </a:ln>
          <a:effectLst/>
        </p:spPr>
      </p:pic>
      <p:pic>
        <p:nvPicPr>
          <p:cNvPr id="19" name="Picture 5" descr="wheat_regions"/>
          <p:cNvPicPr>
            <a:picLocks noChangeAspect="1" noChangeArrowheads="1"/>
          </p:cNvPicPr>
          <p:nvPr/>
        </p:nvPicPr>
        <p:blipFill>
          <a:blip r:embed="rId9" cstate="print"/>
          <a:srcRect/>
          <a:stretch>
            <a:fillRect/>
          </a:stretch>
        </p:blipFill>
        <p:spPr bwMode="auto">
          <a:xfrm>
            <a:off x="6858000" y="4114800"/>
            <a:ext cx="2249424" cy="1554480"/>
          </a:xfrm>
          <a:prstGeom prst="rect">
            <a:avLst/>
          </a:prstGeom>
          <a:noFill/>
          <a:ln w="9525">
            <a:noFill/>
            <a:miter lim="800000"/>
            <a:headEnd/>
            <a:tailEnd/>
          </a:ln>
          <a:effectLst/>
        </p:spPr>
      </p:pic>
    </p:spTree>
    <p:extLst>
      <p:ext uri="{BB962C8B-B14F-4D97-AF65-F5344CB8AC3E}">
        <p14:creationId xmlns:p14="http://schemas.microsoft.com/office/powerpoint/2010/main" val="2738144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1066801"/>
          </a:xfrm>
        </p:spPr>
        <p:txBody>
          <a:bodyPr/>
          <a:lstStyle/>
          <a:p>
            <a:r>
              <a:rPr lang="en-US" dirty="0"/>
              <a:t> </a:t>
            </a:r>
            <a:r>
              <a:rPr lang="en-GB" sz="2800" dirty="0">
                <a:solidFill>
                  <a:schemeClr val="bg1"/>
                </a:solidFill>
                <a:latin typeface="+mj-lt"/>
                <a:ea typeface="+mj-ea"/>
                <a:cs typeface="+mj-cs"/>
              </a:rPr>
              <a:t>Percentage Change in Dryland and Irrigated Corn Yields Simulated Using EPIC, 2045-2054</a:t>
            </a:r>
            <a:endParaRPr lang="en-US" sz="2800" dirty="0"/>
          </a:p>
        </p:txBody>
      </p:sp>
      <p:sp>
        <p:nvSpPr>
          <p:cNvPr id="3" name="Slide Number Placeholder 2"/>
          <p:cNvSpPr>
            <a:spLocks noGrp="1"/>
          </p:cNvSpPr>
          <p:nvPr>
            <p:ph type="sldNum" sz="quarter" idx="10"/>
          </p:nvPr>
        </p:nvSpPr>
        <p:spPr/>
        <p:txBody>
          <a:bodyPr/>
          <a:lstStyle/>
          <a:p>
            <a:fld id="{0C3E401C-8C8E-4BDF-AB98-856DB3A809D9}" type="slidenum">
              <a:rPr lang="en-US" smtClean="0"/>
              <a:pPr/>
              <a:t>21</a:t>
            </a:fld>
            <a:endParaRPr lang="en-US"/>
          </a:p>
        </p:txBody>
      </p:sp>
      <p:pic>
        <p:nvPicPr>
          <p:cNvPr id="461829" name="Picture 5"/>
          <p:cNvPicPr>
            <a:picLocks noChangeAspect="1" noChangeArrowheads="1"/>
          </p:cNvPicPr>
          <p:nvPr/>
        </p:nvPicPr>
        <p:blipFill>
          <a:blip r:embed="rId2" cstate="print"/>
          <a:srcRect/>
          <a:stretch>
            <a:fillRect/>
          </a:stretch>
        </p:blipFill>
        <p:spPr bwMode="auto">
          <a:xfrm>
            <a:off x="1" y="2286000"/>
            <a:ext cx="2174665" cy="1584000"/>
          </a:xfrm>
          <a:prstGeom prst="rect">
            <a:avLst/>
          </a:prstGeom>
          <a:noFill/>
          <a:ln w="9525">
            <a:noFill/>
            <a:miter lim="800000"/>
            <a:headEnd/>
            <a:tailEnd/>
          </a:ln>
          <a:effectLst/>
        </p:spPr>
      </p:pic>
      <p:pic>
        <p:nvPicPr>
          <p:cNvPr id="461830" name="Picture 6"/>
          <p:cNvPicPr>
            <a:picLocks noChangeAspect="1" noChangeArrowheads="1"/>
          </p:cNvPicPr>
          <p:nvPr/>
        </p:nvPicPr>
        <p:blipFill>
          <a:blip r:embed="rId3" cstate="print"/>
          <a:srcRect/>
          <a:stretch>
            <a:fillRect/>
          </a:stretch>
        </p:blipFill>
        <p:spPr bwMode="auto">
          <a:xfrm>
            <a:off x="2286000" y="2286000"/>
            <a:ext cx="2174665" cy="1584000"/>
          </a:xfrm>
          <a:prstGeom prst="rect">
            <a:avLst/>
          </a:prstGeom>
          <a:noFill/>
          <a:ln w="9525">
            <a:noFill/>
            <a:miter lim="800000"/>
            <a:headEnd/>
            <a:tailEnd/>
          </a:ln>
          <a:effectLst/>
        </p:spPr>
      </p:pic>
      <p:pic>
        <p:nvPicPr>
          <p:cNvPr id="461831" name="Picture 7"/>
          <p:cNvPicPr>
            <a:picLocks noChangeAspect="1" noChangeArrowheads="1"/>
          </p:cNvPicPr>
          <p:nvPr/>
        </p:nvPicPr>
        <p:blipFill>
          <a:blip r:embed="rId4" cstate="print"/>
          <a:srcRect/>
          <a:stretch>
            <a:fillRect/>
          </a:stretch>
        </p:blipFill>
        <p:spPr bwMode="auto">
          <a:xfrm>
            <a:off x="4572000" y="2286000"/>
            <a:ext cx="2174665" cy="1543210"/>
          </a:xfrm>
          <a:prstGeom prst="rect">
            <a:avLst/>
          </a:prstGeom>
          <a:noFill/>
          <a:ln w="9525">
            <a:noFill/>
            <a:miter lim="800000"/>
            <a:headEnd/>
            <a:tailEnd/>
          </a:ln>
          <a:effectLst/>
        </p:spPr>
      </p:pic>
      <p:pic>
        <p:nvPicPr>
          <p:cNvPr id="461832" name="Picture 8"/>
          <p:cNvPicPr>
            <a:picLocks noChangeAspect="1" noChangeArrowheads="1"/>
          </p:cNvPicPr>
          <p:nvPr/>
        </p:nvPicPr>
        <p:blipFill>
          <a:blip r:embed="rId5" cstate="print"/>
          <a:srcRect/>
          <a:stretch>
            <a:fillRect/>
          </a:stretch>
        </p:blipFill>
        <p:spPr bwMode="auto">
          <a:xfrm>
            <a:off x="6858000" y="2286000"/>
            <a:ext cx="2174665" cy="1567004"/>
          </a:xfrm>
          <a:prstGeom prst="rect">
            <a:avLst/>
          </a:prstGeom>
          <a:noFill/>
          <a:ln w="9525">
            <a:noFill/>
            <a:miter lim="800000"/>
            <a:headEnd/>
            <a:tailEnd/>
          </a:ln>
          <a:effectLst/>
        </p:spPr>
      </p:pic>
      <p:pic>
        <p:nvPicPr>
          <p:cNvPr id="461833" name="Picture 9"/>
          <p:cNvPicPr>
            <a:picLocks noChangeAspect="1" noChangeArrowheads="1"/>
          </p:cNvPicPr>
          <p:nvPr/>
        </p:nvPicPr>
        <p:blipFill>
          <a:blip r:embed="rId6" cstate="print"/>
          <a:srcRect/>
          <a:stretch>
            <a:fillRect/>
          </a:stretch>
        </p:blipFill>
        <p:spPr bwMode="auto">
          <a:xfrm>
            <a:off x="0" y="4572000"/>
            <a:ext cx="2174665" cy="1577202"/>
          </a:xfrm>
          <a:prstGeom prst="rect">
            <a:avLst/>
          </a:prstGeom>
          <a:noFill/>
          <a:ln w="9525">
            <a:noFill/>
            <a:miter lim="800000"/>
            <a:headEnd/>
            <a:tailEnd/>
          </a:ln>
          <a:effectLst/>
        </p:spPr>
      </p:pic>
      <p:pic>
        <p:nvPicPr>
          <p:cNvPr id="461834" name="Picture 10"/>
          <p:cNvPicPr>
            <a:picLocks noChangeAspect="1" noChangeArrowheads="1"/>
          </p:cNvPicPr>
          <p:nvPr/>
        </p:nvPicPr>
        <p:blipFill>
          <a:blip r:embed="rId7" cstate="print"/>
          <a:srcRect/>
          <a:stretch>
            <a:fillRect/>
          </a:stretch>
        </p:blipFill>
        <p:spPr bwMode="auto">
          <a:xfrm>
            <a:off x="2286000" y="4572000"/>
            <a:ext cx="2174665" cy="1577202"/>
          </a:xfrm>
          <a:prstGeom prst="rect">
            <a:avLst/>
          </a:prstGeom>
          <a:noFill/>
          <a:ln w="9525">
            <a:noFill/>
            <a:miter lim="800000"/>
            <a:headEnd/>
            <a:tailEnd/>
          </a:ln>
          <a:effectLst/>
        </p:spPr>
      </p:pic>
      <p:pic>
        <p:nvPicPr>
          <p:cNvPr id="461835" name="Picture 11"/>
          <p:cNvPicPr>
            <a:picLocks noChangeAspect="1" noChangeArrowheads="1"/>
          </p:cNvPicPr>
          <p:nvPr/>
        </p:nvPicPr>
        <p:blipFill>
          <a:blip r:embed="rId8" cstate="print"/>
          <a:srcRect/>
          <a:stretch>
            <a:fillRect/>
          </a:stretch>
        </p:blipFill>
        <p:spPr bwMode="auto">
          <a:xfrm>
            <a:off x="4572000" y="4572000"/>
            <a:ext cx="2174665" cy="1543210"/>
          </a:xfrm>
          <a:prstGeom prst="rect">
            <a:avLst/>
          </a:prstGeom>
          <a:noFill/>
          <a:ln w="9525">
            <a:noFill/>
            <a:miter lim="800000"/>
            <a:headEnd/>
            <a:tailEnd/>
          </a:ln>
          <a:effectLst/>
        </p:spPr>
      </p:pic>
      <p:pic>
        <p:nvPicPr>
          <p:cNvPr id="461836" name="Picture 12"/>
          <p:cNvPicPr>
            <a:picLocks noChangeAspect="1" noChangeArrowheads="1"/>
          </p:cNvPicPr>
          <p:nvPr/>
        </p:nvPicPr>
        <p:blipFill>
          <a:blip r:embed="rId9" cstate="print"/>
          <a:srcRect/>
          <a:stretch>
            <a:fillRect/>
          </a:stretch>
        </p:blipFill>
        <p:spPr bwMode="auto">
          <a:xfrm>
            <a:off x="6858000" y="4572000"/>
            <a:ext cx="2174665" cy="1567004"/>
          </a:xfrm>
          <a:prstGeom prst="rect">
            <a:avLst/>
          </a:prstGeom>
          <a:noFill/>
          <a:ln w="9525">
            <a:noFill/>
            <a:miter lim="800000"/>
            <a:headEnd/>
            <a:tailEnd/>
          </a:ln>
          <a:effectLst/>
        </p:spPr>
      </p:pic>
      <p:sp>
        <p:nvSpPr>
          <p:cNvPr id="15" name="TextBox 14"/>
          <p:cNvSpPr txBox="1"/>
          <p:nvPr/>
        </p:nvSpPr>
        <p:spPr>
          <a:xfrm>
            <a:off x="0" y="4037428"/>
            <a:ext cx="1464119" cy="338554"/>
          </a:xfrm>
          <a:prstGeom prst="rect">
            <a:avLst/>
          </a:prstGeom>
          <a:noFill/>
        </p:spPr>
        <p:txBody>
          <a:bodyPr wrap="none" rtlCol="0">
            <a:spAutoFit/>
          </a:bodyPr>
          <a:lstStyle/>
          <a:p>
            <a:r>
              <a:rPr lang="en-US" sz="1600" i="0" u="none" dirty="0"/>
              <a:t>Irrigated Yields</a:t>
            </a:r>
          </a:p>
        </p:txBody>
      </p:sp>
      <p:sp>
        <p:nvSpPr>
          <p:cNvPr id="16" name="TextBox 15"/>
          <p:cNvSpPr txBox="1"/>
          <p:nvPr/>
        </p:nvSpPr>
        <p:spPr>
          <a:xfrm>
            <a:off x="0" y="1671711"/>
            <a:ext cx="1427250" cy="338554"/>
          </a:xfrm>
          <a:prstGeom prst="rect">
            <a:avLst/>
          </a:prstGeom>
          <a:noFill/>
        </p:spPr>
        <p:txBody>
          <a:bodyPr wrap="none" rtlCol="0">
            <a:spAutoFit/>
          </a:bodyPr>
          <a:lstStyle/>
          <a:p>
            <a:r>
              <a:rPr lang="en-US" sz="1600" i="0" u="none" dirty="0"/>
              <a:t>Dryland Yields</a:t>
            </a:r>
          </a:p>
        </p:txBody>
      </p:sp>
    </p:spTree>
    <p:extLst>
      <p:ext uri="{BB962C8B-B14F-4D97-AF65-F5344CB8AC3E}">
        <p14:creationId xmlns:p14="http://schemas.microsoft.com/office/powerpoint/2010/main" val="891416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974799"/>
          </a:xfrm>
        </p:spPr>
        <p:txBody>
          <a:bodyPr/>
          <a:lstStyle/>
          <a:p>
            <a:r>
              <a:rPr lang="en-US" dirty="0"/>
              <a:t> </a:t>
            </a:r>
            <a:r>
              <a:rPr lang="en-GB" sz="2800" dirty="0">
                <a:solidFill>
                  <a:schemeClr val="bg1"/>
                </a:solidFill>
                <a:latin typeface="+mj-lt"/>
                <a:ea typeface="+mj-ea"/>
                <a:cs typeface="+mj-cs"/>
              </a:rPr>
              <a:t>Percentage Change in Dryland and Irrigated Soybean Yields Simulated Using EPIC, 2045-2054</a:t>
            </a:r>
            <a:endParaRPr lang="en-US" sz="2800" dirty="0"/>
          </a:p>
        </p:txBody>
      </p:sp>
      <p:sp>
        <p:nvSpPr>
          <p:cNvPr id="3" name="Slide Number Placeholder 2"/>
          <p:cNvSpPr>
            <a:spLocks noGrp="1"/>
          </p:cNvSpPr>
          <p:nvPr>
            <p:ph type="sldNum" sz="quarter" idx="10"/>
          </p:nvPr>
        </p:nvSpPr>
        <p:spPr/>
        <p:txBody>
          <a:bodyPr/>
          <a:lstStyle/>
          <a:p>
            <a:fld id="{0C3E401C-8C8E-4BDF-AB98-856DB3A809D9}" type="slidenum">
              <a:rPr lang="en-US" smtClean="0"/>
              <a:pPr/>
              <a:t>22</a:t>
            </a:fld>
            <a:endParaRPr lang="en-US"/>
          </a:p>
        </p:txBody>
      </p:sp>
      <p:sp>
        <p:nvSpPr>
          <p:cNvPr id="15" name="TextBox 14"/>
          <p:cNvSpPr txBox="1"/>
          <p:nvPr/>
        </p:nvSpPr>
        <p:spPr>
          <a:xfrm>
            <a:off x="0" y="4037428"/>
            <a:ext cx="1464119" cy="338554"/>
          </a:xfrm>
          <a:prstGeom prst="rect">
            <a:avLst/>
          </a:prstGeom>
          <a:noFill/>
        </p:spPr>
        <p:txBody>
          <a:bodyPr wrap="none" rtlCol="0">
            <a:spAutoFit/>
          </a:bodyPr>
          <a:lstStyle/>
          <a:p>
            <a:r>
              <a:rPr lang="en-US" sz="1600" i="0" u="none" dirty="0"/>
              <a:t>Irrigated Yields</a:t>
            </a:r>
          </a:p>
        </p:txBody>
      </p:sp>
      <p:sp>
        <p:nvSpPr>
          <p:cNvPr id="16" name="TextBox 15"/>
          <p:cNvSpPr txBox="1"/>
          <p:nvPr/>
        </p:nvSpPr>
        <p:spPr>
          <a:xfrm>
            <a:off x="0" y="1671711"/>
            <a:ext cx="1427250" cy="338554"/>
          </a:xfrm>
          <a:prstGeom prst="rect">
            <a:avLst/>
          </a:prstGeom>
          <a:noFill/>
        </p:spPr>
        <p:txBody>
          <a:bodyPr wrap="none" rtlCol="0">
            <a:spAutoFit/>
          </a:bodyPr>
          <a:lstStyle/>
          <a:p>
            <a:r>
              <a:rPr lang="en-US" sz="1600" i="0" u="none" dirty="0"/>
              <a:t>Dryland Yields</a:t>
            </a:r>
          </a:p>
        </p:txBody>
      </p:sp>
      <p:pic>
        <p:nvPicPr>
          <p:cNvPr id="466946" name="Picture 2"/>
          <p:cNvPicPr>
            <a:picLocks noChangeAspect="1" noChangeArrowheads="1"/>
          </p:cNvPicPr>
          <p:nvPr/>
        </p:nvPicPr>
        <p:blipFill>
          <a:blip r:embed="rId2" cstate="print"/>
          <a:srcRect/>
          <a:stretch>
            <a:fillRect/>
          </a:stretch>
        </p:blipFill>
        <p:spPr bwMode="auto">
          <a:xfrm>
            <a:off x="0" y="2286000"/>
            <a:ext cx="2171700" cy="1589087"/>
          </a:xfrm>
          <a:prstGeom prst="rect">
            <a:avLst/>
          </a:prstGeom>
          <a:noFill/>
          <a:ln w="9525">
            <a:noFill/>
            <a:miter lim="800000"/>
            <a:headEnd/>
            <a:tailEnd/>
          </a:ln>
          <a:effectLst/>
        </p:spPr>
      </p:pic>
      <p:pic>
        <p:nvPicPr>
          <p:cNvPr id="466947" name="Picture 3"/>
          <p:cNvPicPr>
            <a:picLocks noChangeAspect="1" noChangeArrowheads="1"/>
          </p:cNvPicPr>
          <p:nvPr/>
        </p:nvPicPr>
        <p:blipFill>
          <a:blip r:embed="rId3" cstate="print"/>
          <a:srcRect/>
          <a:stretch>
            <a:fillRect/>
          </a:stretch>
        </p:blipFill>
        <p:spPr bwMode="auto">
          <a:xfrm>
            <a:off x="2286000" y="2286000"/>
            <a:ext cx="2171700" cy="1589087"/>
          </a:xfrm>
          <a:prstGeom prst="rect">
            <a:avLst/>
          </a:prstGeom>
          <a:noFill/>
          <a:ln w="9525">
            <a:noFill/>
            <a:miter lim="800000"/>
            <a:headEnd/>
            <a:tailEnd/>
          </a:ln>
          <a:effectLst/>
        </p:spPr>
      </p:pic>
      <p:pic>
        <p:nvPicPr>
          <p:cNvPr id="466948" name="Picture 4"/>
          <p:cNvPicPr>
            <a:picLocks noChangeAspect="1" noChangeArrowheads="1"/>
          </p:cNvPicPr>
          <p:nvPr/>
        </p:nvPicPr>
        <p:blipFill>
          <a:blip r:embed="rId4" cstate="print"/>
          <a:srcRect/>
          <a:stretch>
            <a:fillRect/>
          </a:stretch>
        </p:blipFill>
        <p:spPr bwMode="auto">
          <a:xfrm>
            <a:off x="4572000" y="2286000"/>
            <a:ext cx="2171700" cy="1557337"/>
          </a:xfrm>
          <a:prstGeom prst="rect">
            <a:avLst/>
          </a:prstGeom>
          <a:noFill/>
          <a:ln w="9525">
            <a:noFill/>
            <a:miter lim="800000"/>
            <a:headEnd/>
            <a:tailEnd/>
          </a:ln>
          <a:effectLst/>
        </p:spPr>
      </p:pic>
      <p:pic>
        <p:nvPicPr>
          <p:cNvPr id="466949" name="Picture 5"/>
          <p:cNvPicPr>
            <a:picLocks noChangeAspect="1" noChangeArrowheads="1"/>
          </p:cNvPicPr>
          <p:nvPr/>
        </p:nvPicPr>
        <p:blipFill>
          <a:blip r:embed="rId5" cstate="print"/>
          <a:srcRect/>
          <a:stretch>
            <a:fillRect/>
          </a:stretch>
        </p:blipFill>
        <p:spPr bwMode="auto">
          <a:xfrm>
            <a:off x="6858000" y="2281726"/>
            <a:ext cx="2171700" cy="1520825"/>
          </a:xfrm>
          <a:prstGeom prst="rect">
            <a:avLst/>
          </a:prstGeom>
          <a:noFill/>
          <a:ln w="9525">
            <a:noFill/>
            <a:miter lim="800000"/>
            <a:headEnd/>
            <a:tailEnd/>
          </a:ln>
          <a:effectLst/>
        </p:spPr>
      </p:pic>
      <p:pic>
        <p:nvPicPr>
          <p:cNvPr id="466950" name="Picture 6"/>
          <p:cNvPicPr>
            <a:picLocks noChangeAspect="1" noChangeArrowheads="1"/>
          </p:cNvPicPr>
          <p:nvPr/>
        </p:nvPicPr>
        <p:blipFill>
          <a:blip r:embed="rId6" cstate="print"/>
          <a:srcRect/>
          <a:stretch>
            <a:fillRect/>
          </a:stretch>
        </p:blipFill>
        <p:spPr bwMode="auto">
          <a:xfrm>
            <a:off x="0" y="4572000"/>
            <a:ext cx="2171700" cy="1593850"/>
          </a:xfrm>
          <a:prstGeom prst="rect">
            <a:avLst/>
          </a:prstGeom>
          <a:noFill/>
          <a:ln w="9525">
            <a:noFill/>
            <a:miter lim="800000"/>
            <a:headEnd/>
            <a:tailEnd/>
          </a:ln>
          <a:effectLst/>
        </p:spPr>
      </p:pic>
      <p:pic>
        <p:nvPicPr>
          <p:cNvPr id="466951" name="Picture 7"/>
          <p:cNvPicPr>
            <a:picLocks noChangeAspect="1" noChangeArrowheads="1"/>
          </p:cNvPicPr>
          <p:nvPr/>
        </p:nvPicPr>
        <p:blipFill>
          <a:blip r:embed="rId7" cstate="print"/>
          <a:srcRect/>
          <a:stretch>
            <a:fillRect/>
          </a:stretch>
        </p:blipFill>
        <p:spPr bwMode="auto">
          <a:xfrm>
            <a:off x="2286000" y="4572000"/>
            <a:ext cx="2171700" cy="1589087"/>
          </a:xfrm>
          <a:prstGeom prst="rect">
            <a:avLst/>
          </a:prstGeom>
          <a:noFill/>
          <a:ln w="9525">
            <a:noFill/>
            <a:miter lim="800000"/>
            <a:headEnd/>
            <a:tailEnd/>
          </a:ln>
          <a:effectLst/>
        </p:spPr>
      </p:pic>
      <p:pic>
        <p:nvPicPr>
          <p:cNvPr id="466952" name="Picture 8"/>
          <p:cNvPicPr>
            <a:picLocks noChangeAspect="1" noChangeArrowheads="1"/>
          </p:cNvPicPr>
          <p:nvPr/>
        </p:nvPicPr>
        <p:blipFill>
          <a:blip r:embed="rId8" cstate="print"/>
          <a:srcRect/>
          <a:stretch>
            <a:fillRect/>
          </a:stretch>
        </p:blipFill>
        <p:spPr bwMode="auto">
          <a:xfrm>
            <a:off x="4572000" y="4572000"/>
            <a:ext cx="2171700" cy="1544637"/>
          </a:xfrm>
          <a:prstGeom prst="rect">
            <a:avLst/>
          </a:prstGeom>
          <a:noFill/>
          <a:ln w="9525">
            <a:noFill/>
            <a:miter lim="800000"/>
            <a:headEnd/>
            <a:tailEnd/>
          </a:ln>
          <a:effectLst/>
        </p:spPr>
      </p:pic>
      <p:pic>
        <p:nvPicPr>
          <p:cNvPr id="466953" name="Picture 9"/>
          <p:cNvPicPr>
            <a:picLocks noChangeAspect="1" noChangeArrowheads="1"/>
          </p:cNvPicPr>
          <p:nvPr/>
        </p:nvPicPr>
        <p:blipFill>
          <a:blip r:embed="rId9" cstate="print"/>
          <a:srcRect/>
          <a:stretch>
            <a:fillRect/>
          </a:stretch>
        </p:blipFill>
        <p:spPr bwMode="auto">
          <a:xfrm>
            <a:off x="6858000" y="4572000"/>
            <a:ext cx="2171700" cy="1531937"/>
          </a:xfrm>
          <a:prstGeom prst="rect">
            <a:avLst/>
          </a:prstGeom>
          <a:noFill/>
          <a:ln w="9525">
            <a:noFill/>
            <a:miter lim="800000"/>
            <a:headEnd/>
            <a:tailEnd/>
          </a:ln>
          <a:effectLst/>
        </p:spPr>
      </p:pic>
    </p:spTree>
    <p:extLst>
      <p:ext uri="{BB962C8B-B14F-4D97-AF65-F5344CB8AC3E}">
        <p14:creationId xmlns:p14="http://schemas.microsoft.com/office/powerpoint/2010/main" val="1446629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974799"/>
          </a:xfrm>
        </p:spPr>
        <p:txBody>
          <a:bodyPr/>
          <a:lstStyle/>
          <a:p>
            <a:r>
              <a:rPr lang="en-US" dirty="0"/>
              <a:t> </a:t>
            </a:r>
            <a:r>
              <a:rPr lang="en-GB" sz="2800" dirty="0">
                <a:solidFill>
                  <a:schemeClr val="bg1"/>
                </a:solidFill>
                <a:latin typeface="+mj-lt"/>
                <a:ea typeface="+mj-ea"/>
                <a:cs typeface="+mj-cs"/>
              </a:rPr>
              <a:t>Percentage Change in Dryland and Irrigated Wheat Yields Simulated Using EPIC, 2045-2054</a:t>
            </a:r>
            <a:endParaRPr lang="en-US" sz="2800" dirty="0"/>
          </a:p>
        </p:txBody>
      </p:sp>
      <p:sp>
        <p:nvSpPr>
          <p:cNvPr id="3" name="Slide Number Placeholder 2"/>
          <p:cNvSpPr>
            <a:spLocks noGrp="1"/>
          </p:cNvSpPr>
          <p:nvPr>
            <p:ph type="sldNum" sz="quarter" idx="10"/>
          </p:nvPr>
        </p:nvSpPr>
        <p:spPr/>
        <p:txBody>
          <a:bodyPr/>
          <a:lstStyle/>
          <a:p>
            <a:fld id="{0C3E401C-8C8E-4BDF-AB98-856DB3A809D9}" type="slidenum">
              <a:rPr lang="en-US" smtClean="0"/>
              <a:pPr/>
              <a:t>23</a:t>
            </a:fld>
            <a:endParaRPr lang="en-US"/>
          </a:p>
        </p:txBody>
      </p:sp>
      <p:sp>
        <p:nvSpPr>
          <p:cNvPr id="15" name="TextBox 14"/>
          <p:cNvSpPr txBox="1"/>
          <p:nvPr/>
        </p:nvSpPr>
        <p:spPr>
          <a:xfrm>
            <a:off x="0" y="4037428"/>
            <a:ext cx="1464119" cy="338554"/>
          </a:xfrm>
          <a:prstGeom prst="rect">
            <a:avLst/>
          </a:prstGeom>
          <a:noFill/>
        </p:spPr>
        <p:txBody>
          <a:bodyPr wrap="none" rtlCol="0">
            <a:spAutoFit/>
          </a:bodyPr>
          <a:lstStyle/>
          <a:p>
            <a:r>
              <a:rPr lang="en-US" sz="1600" i="0" u="none" dirty="0"/>
              <a:t>Irrigated Yields</a:t>
            </a:r>
          </a:p>
        </p:txBody>
      </p:sp>
      <p:sp>
        <p:nvSpPr>
          <p:cNvPr id="16" name="TextBox 15"/>
          <p:cNvSpPr txBox="1"/>
          <p:nvPr/>
        </p:nvSpPr>
        <p:spPr>
          <a:xfrm>
            <a:off x="0" y="1671711"/>
            <a:ext cx="1427250" cy="338554"/>
          </a:xfrm>
          <a:prstGeom prst="rect">
            <a:avLst/>
          </a:prstGeom>
          <a:noFill/>
        </p:spPr>
        <p:txBody>
          <a:bodyPr wrap="none" rtlCol="0">
            <a:spAutoFit/>
          </a:bodyPr>
          <a:lstStyle/>
          <a:p>
            <a:r>
              <a:rPr lang="en-US" sz="1600" i="0" u="none" dirty="0"/>
              <a:t>Dryland Yields</a:t>
            </a:r>
          </a:p>
        </p:txBody>
      </p:sp>
      <p:pic>
        <p:nvPicPr>
          <p:cNvPr id="467970" name="Picture 2"/>
          <p:cNvPicPr>
            <a:picLocks noChangeAspect="1" noChangeArrowheads="1"/>
          </p:cNvPicPr>
          <p:nvPr/>
        </p:nvPicPr>
        <p:blipFill>
          <a:blip r:embed="rId2" cstate="print"/>
          <a:srcRect/>
          <a:stretch>
            <a:fillRect/>
          </a:stretch>
        </p:blipFill>
        <p:spPr bwMode="auto">
          <a:xfrm>
            <a:off x="0" y="2286000"/>
            <a:ext cx="2171700" cy="1593850"/>
          </a:xfrm>
          <a:prstGeom prst="rect">
            <a:avLst/>
          </a:prstGeom>
          <a:noFill/>
          <a:ln w="9525">
            <a:noFill/>
            <a:miter lim="800000"/>
            <a:headEnd/>
            <a:tailEnd/>
          </a:ln>
          <a:effectLst/>
        </p:spPr>
      </p:pic>
      <p:pic>
        <p:nvPicPr>
          <p:cNvPr id="467971" name="Picture 3"/>
          <p:cNvPicPr>
            <a:picLocks noChangeAspect="1" noChangeArrowheads="1"/>
          </p:cNvPicPr>
          <p:nvPr/>
        </p:nvPicPr>
        <p:blipFill>
          <a:blip r:embed="rId3" cstate="print"/>
          <a:srcRect/>
          <a:stretch>
            <a:fillRect/>
          </a:stretch>
        </p:blipFill>
        <p:spPr bwMode="auto">
          <a:xfrm>
            <a:off x="2286000" y="2286000"/>
            <a:ext cx="2171700" cy="1589087"/>
          </a:xfrm>
          <a:prstGeom prst="rect">
            <a:avLst/>
          </a:prstGeom>
          <a:noFill/>
          <a:ln w="9525">
            <a:noFill/>
            <a:miter lim="800000"/>
            <a:headEnd/>
            <a:tailEnd/>
          </a:ln>
          <a:effectLst/>
        </p:spPr>
      </p:pic>
      <p:pic>
        <p:nvPicPr>
          <p:cNvPr id="467972" name="Picture 4"/>
          <p:cNvPicPr>
            <a:picLocks noChangeAspect="1" noChangeArrowheads="1"/>
          </p:cNvPicPr>
          <p:nvPr/>
        </p:nvPicPr>
        <p:blipFill>
          <a:blip r:embed="rId4" cstate="print"/>
          <a:srcRect/>
          <a:stretch>
            <a:fillRect/>
          </a:stretch>
        </p:blipFill>
        <p:spPr bwMode="auto">
          <a:xfrm>
            <a:off x="4572000" y="2286000"/>
            <a:ext cx="2171700" cy="1550987"/>
          </a:xfrm>
          <a:prstGeom prst="rect">
            <a:avLst/>
          </a:prstGeom>
          <a:noFill/>
          <a:ln w="9525">
            <a:noFill/>
            <a:miter lim="800000"/>
            <a:headEnd/>
            <a:tailEnd/>
          </a:ln>
          <a:effectLst/>
        </p:spPr>
      </p:pic>
      <p:pic>
        <p:nvPicPr>
          <p:cNvPr id="467973" name="Picture 5"/>
          <p:cNvPicPr>
            <a:picLocks noChangeAspect="1" noChangeArrowheads="1"/>
          </p:cNvPicPr>
          <p:nvPr/>
        </p:nvPicPr>
        <p:blipFill>
          <a:blip r:embed="rId5" cstate="print"/>
          <a:srcRect/>
          <a:stretch>
            <a:fillRect/>
          </a:stretch>
        </p:blipFill>
        <p:spPr bwMode="auto">
          <a:xfrm>
            <a:off x="6858000" y="2286000"/>
            <a:ext cx="2171700" cy="1582737"/>
          </a:xfrm>
          <a:prstGeom prst="rect">
            <a:avLst/>
          </a:prstGeom>
          <a:noFill/>
          <a:ln w="9525">
            <a:noFill/>
            <a:miter lim="800000"/>
            <a:headEnd/>
            <a:tailEnd/>
          </a:ln>
          <a:effectLst/>
        </p:spPr>
      </p:pic>
      <p:pic>
        <p:nvPicPr>
          <p:cNvPr id="467974" name="Picture 6"/>
          <p:cNvPicPr>
            <a:picLocks noChangeAspect="1" noChangeArrowheads="1"/>
          </p:cNvPicPr>
          <p:nvPr/>
        </p:nvPicPr>
        <p:blipFill>
          <a:blip r:embed="rId6" cstate="print"/>
          <a:srcRect/>
          <a:stretch>
            <a:fillRect/>
          </a:stretch>
        </p:blipFill>
        <p:spPr bwMode="auto">
          <a:xfrm>
            <a:off x="0" y="4572000"/>
            <a:ext cx="2171700" cy="1582737"/>
          </a:xfrm>
          <a:prstGeom prst="rect">
            <a:avLst/>
          </a:prstGeom>
          <a:noFill/>
          <a:ln w="9525">
            <a:noFill/>
            <a:miter lim="800000"/>
            <a:headEnd/>
            <a:tailEnd/>
          </a:ln>
          <a:effectLst/>
        </p:spPr>
      </p:pic>
      <p:pic>
        <p:nvPicPr>
          <p:cNvPr id="467975" name="Picture 7"/>
          <p:cNvPicPr>
            <a:picLocks noChangeAspect="1" noChangeArrowheads="1"/>
          </p:cNvPicPr>
          <p:nvPr/>
        </p:nvPicPr>
        <p:blipFill>
          <a:blip r:embed="rId7" cstate="print"/>
          <a:srcRect/>
          <a:stretch>
            <a:fillRect/>
          </a:stretch>
        </p:blipFill>
        <p:spPr bwMode="auto">
          <a:xfrm>
            <a:off x="2286000" y="4572000"/>
            <a:ext cx="2171700" cy="1589087"/>
          </a:xfrm>
          <a:prstGeom prst="rect">
            <a:avLst/>
          </a:prstGeom>
          <a:noFill/>
          <a:ln w="9525">
            <a:noFill/>
            <a:miter lim="800000"/>
            <a:headEnd/>
            <a:tailEnd/>
          </a:ln>
          <a:effectLst/>
        </p:spPr>
      </p:pic>
      <p:pic>
        <p:nvPicPr>
          <p:cNvPr id="467976" name="Picture 8"/>
          <p:cNvPicPr>
            <a:picLocks noChangeAspect="1" noChangeArrowheads="1"/>
          </p:cNvPicPr>
          <p:nvPr/>
        </p:nvPicPr>
        <p:blipFill>
          <a:blip r:embed="rId8" cstate="print"/>
          <a:srcRect/>
          <a:stretch>
            <a:fillRect/>
          </a:stretch>
        </p:blipFill>
        <p:spPr bwMode="auto">
          <a:xfrm>
            <a:off x="4572000" y="4572000"/>
            <a:ext cx="2171700" cy="1557337"/>
          </a:xfrm>
          <a:prstGeom prst="rect">
            <a:avLst/>
          </a:prstGeom>
          <a:noFill/>
          <a:ln w="9525">
            <a:noFill/>
            <a:miter lim="800000"/>
            <a:headEnd/>
            <a:tailEnd/>
          </a:ln>
          <a:effectLst/>
        </p:spPr>
      </p:pic>
      <p:pic>
        <p:nvPicPr>
          <p:cNvPr id="467977" name="Picture 9"/>
          <p:cNvPicPr>
            <a:picLocks noChangeAspect="1" noChangeArrowheads="1"/>
          </p:cNvPicPr>
          <p:nvPr/>
        </p:nvPicPr>
        <p:blipFill>
          <a:blip r:embed="rId9" cstate="print"/>
          <a:srcRect/>
          <a:stretch>
            <a:fillRect/>
          </a:stretch>
        </p:blipFill>
        <p:spPr bwMode="auto">
          <a:xfrm>
            <a:off x="6858000" y="4572000"/>
            <a:ext cx="2171700" cy="1531937"/>
          </a:xfrm>
          <a:prstGeom prst="rect">
            <a:avLst/>
          </a:prstGeom>
          <a:noFill/>
          <a:ln w="9525">
            <a:noFill/>
            <a:miter lim="800000"/>
            <a:headEnd/>
            <a:tailEnd/>
          </a:ln>
          <a:effectLst/>
        </p:spPr>
      </p:pic>
    </p:spTree>
    <p:extLst>
      <p:ext uri="{BB962C8B-B14F-4D97-AF65-F5344CB8AC3E}">
        <p14:creationId xmlns:p14="http://schemas.microsoft.com/office/powerpoint/2010/main" val="245198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22724BDC-9544-48C0-9E73-CEFFC2AC7FA2}"/>
              </a:ext>
            </a:extLst>
          </p:cNvPr>
          <p:cNvSpPr>
            <a:spLocks noGrp="1" noChangeArrowheads="1"/>
          </p:cNvSpPr>
          <p:nvPr>
            <p:ph type="title"/>
          </p:nvPr>
        </p:nvSpPr>
        <p:spPr/>
        <p:txBody>
          <a:bodyPr/>
          <a:lstStyle/>
          <a:p>
            <a:r>
              <a:rPr lang="en-US" altLang="en-US" sz="3000" dirty="0"/>
              <a:t>Forest and Agricultural Sector Optimization Model (FASOM)</a:t>
            </a:r>
          </a:p>
        </p:txBody>
      </p:sp>
      <p:sp>
        <p:nvSpPr>
          <p:cNvPr id="268291" name="Rectangle 3">
            <a:extLst>
              <a:ext uri="{FF2B5EF4-FFF2-40B4-BE49-F238E27FC236}">
                <a16:creationId xmlns:a16="http://schemas.microsoft.com/office/drawing/2014/main" id="{B8676CF1-23CF-444F-AA95-B96B82112537}"/>
              </a:ext>
            </a:extLst>
          </p:cNvPr>
          <p:cNvSpPr>
            <a:spLocks noGrp="1" noChangeArrowheads="1"/>
          </p:cNvSpPr>
          <p:nvPr>
            <p:ph idx="1"/>
          </p:nvPr>
        </p:nvSpPr>
        <p:spPr/>
        <p:txBody>
          <a:bodyPr/>
          <a:lstStyle/>
          <a:p>
            <a:pPr>
              <a:lnSpc>
                <a:spcPct val="80000"/>
              </a:lnSpc>
            </a:pPr>
            <a:r>
              <a:rPr lang="en-US" altLang="en-US" sz="2000" dirty="0"/>
              <a:t>Being used to model economic decisions and assess agricultural market outcomes under alternative scenarios with different yield distributions </a:t>
            </a:r>
          </a:p>
          <a:p>
            <a:pPr lvl="1">
              <a:lnSpc>
                <a:spcPct val="80000"/>
              </a:lnSpc>
            </a:pPr>
            <a:r>
              <a:rPr lang="en-US" altLang="en-US" sz="2000" dirty="0"/>
              <a:t>Crop allocation decisions by crop and management categories based on the relative risk and returns to alternative cropping patterns under the yield distributions associated with the climate scenarios </a:t>
            </a:r>
          </a:p>
          <a:p>
            <a:pPr lvl="2">
              <a:lnSpc>
                <a:spcPct val="80000"/>
              </a:lnSpc>
            </a:pPr>
            <a:r>
              <a:rPr lang="en-US" altLang="en-US" sz="2000" dirty="0"/>
              <a:t>% change in mean yield</a:t>
            </a:r>
          </a:p>
          <a:p>
            <a:pPr lvl="2">
              <a:lnSpc>
                <a:spcPct val="80000"/>
              </a:lnSpc>
            </a:pPr>
            <a:r>
              <a:rPr lang="en-US" altLang="en-US" sz="2000" dirty="0"/>
              <a:t>% change in standard deviation of yield</a:t>
            </a:r>
          </a:p>
          <a:p>
            <a:pPr lvl="1">
              <a:lnSpc>
                <a:spcPct val="80000"/>
              </a:lnSpc>
            </a:pPr>
            <a:r>
              <a:rPr lang="en-US" altLang="en-US" sz="2000" dirty="0"/>
              <a:t>Change in equilibrium commodity prices and regional distribution</a:t>
            </a:r>
          </a:p>
          <a:p>
            <a:pPr>
              <a:lnSpc>
                <a:spcPct val="80000"/>
              </a:lnSpc>
            </a:pPr>
            <a:r>
              <a:rPr lang="en-US" altLang="en-US" sz="2000" dirty="0"/>
              <a:t>Equilibrium outcomes depend on relative changes for alternative crops within a region</a:t>
            </a:r>
          </a:p>
        </p:txBody>
      </p:sp>
      <p:sp>
        <p:nvSpPr>
          <p:cNvPr id="4" name="Slide Number Placeholder 4">
            <a:extLst>
              <a:ext uri="{FF2B5EF4-FFF2-40B4-BE49-F238E27FC236}">
                <a16:creationId xmlns:a16="http://schemas.microsoft.com/office/drawing/2014/main" id="{F95889F6-45AE-4C5C-B2BC-60D6DBF24726}"/>
              </a:ext>
            </a:extLst>
          </p:cNvPr>
          <p:cNvSpPr>
            <a:spLocks noGrp="1"/>
          </p:cNvSpPr>
          <p:nvPr>
            <p:ph type="sldNum" sz="quarter" idx="10"/>
          </p:nvPr>
        </p:nvSpPr>
        <p:spPr/>
        <p:txBody>
          <a:bodyPr/>
          <a:lstStyle/>
          <a:p>
            <a:fld id="{D4AEC770-2DC3-4ED5-9277-0E8B63BC96F7}" type="slidenum">
              <a:rPr lang="en-US" altLang="en-US"/>
              <a:pPr/>
              <a:t>24</a:t>
            </a:fld>
            <a:endParaRPr lang="en-US" altLang="en-US"/>
          </a:p>
        </p:txBody>
      </p:sp>
    </p:spTree>
    <p:extLst>
      <p:ext uri="{BB962C8B-B14F-4D97-AF65-F5344CB8AC3E}">
        <p14:creationId xmlns:p14="http://schemas.microsoft.com/office/powerpoint/2010/main" val="545690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dirty="0"/>
              <a:t>FASOM Model Structure</a:t>
            </a:r>
          </a:p>
        </p:txBody>
      </p:sp>
      <p:sp>
        <p:nvSpPr>
          <p:cNvPr id="387075" name="Rectangle 3"/>
          <p:cNvSpPr>
            <a:spLocks noGrp="1" noChangeArrowheads="1"/>
          </p:cNvSpPr>
          <p:nvPr>
            <p:ph idx="1"/>
          </p:nvPr>
        </p:nvSpPr>
        <p:spPr/>
        <p:txBody>
          <a:bodyPr/>
          <a:lstStyle/>
          <a:p>
            <a:pPr>
              <a:lnSpc>
                <a:spcPct val="80000"/>
              </a:lnSpc>
            </a:pPr>
            <a:r>
              <a:rPr lang="en-US" dirty="0"/>
              <a:t>Objective: Welfare Maximization </a:t>
            </a:r>
          </a:p>
          <a:p>
            <a:pPr lvl="1">
              <a:lnSpc>
                <a:spcPct val="80000"/>
              </a:lnSpc>
            </a:pPr>
            <a:r>
              <a:rPr lang="en-US" dirty="0"/>
              <a:t>Land is allocated between activities (and combined with other inputs) based on relative rents (including GHG payments) and suitability to maximize intertemporal welfare</a:t>
            </a:r>
          </a:p>
          <a:p>
            <a:pPr>
              <a:lnSpc>
                <a:spcPct val="80000"/>
              </a:lnSpc>
            </a:pPr>
            <a:r>
              <a:rPr lang="en-US" dirty="0"/>
              <a:t>Sectoral and Land Coverage</a:t>
            </a:r>
          </a:p>
          <a:p>
            <a:pPr lvl="1">
              <a:lnSpc>
                <a:spcPct val="80000"/>
              </a:lnSpc>
            </a:pPr>
            <a:r>
              <a:rPr lang="en-US" dirty="0"/>
              <a:t>Forest – approximately 80 products from private timberland</a:t>
            </a:r>
          </a:p>
          <a:p>
            <a:pPr lvl="1">
              <a:lnSpc>
                <a:spcPct val="80000"/>
              </a:lnSpc>
            </a:pPr>
            <a:r>
              <a:rPr lang="en-US" dirty="0"/>
              <a:t>Agriculture – crops and pasture</a:t>
            </a:r>
          </a:p>
          <a:p>
            <a:pPr lvl="2">
              <a:lnSpc>
                <a:spcPct val="80000"/>
              </a:lnSpc>
            </a:pPr>
            <a:r>
              <a:rPr lang="en-US" sz="1800" dirty="0"/>
              <a:t>Over 70 primary and about 60 processed commodities, 20 processed feeds </a:t>
            </a:r>
          </a:p>
          <a:p>
            <a:pPr lvl="1">
              <a:lnSpc>
                <a:spcPct val="80000"/>
              </a:lnSpc>
            </a:pPr>
            <a:r>
              <a:rPr lang="en-US" dirty="0"/>
              <a:t>Developed  – Tracks conversion of forest, crop, and pastureland for development</a:t>
            </a:r>
          </a:p>
          <a:p>
            <a:pPr>
              <a:lnSpc>
                <a:spcPct val="120000"/>
              </a:lnSpc>
              <a:spcBef>
                <a:spcPct val="30000"/>
              </a:spcBef>
            </a:pPr>
            <a:r>
              <a:rPr lang="en-US" dirty="0"/>
              <a:t>3 GHGs — CO</a:t>
            </a:r>
            <a:r>
              <a:rPr lang="en-US" baseline="-25000" dirty="0"/>
              <a:t>2</a:t>
            </a:r>
            <a:r>
              <a:rPr lang="en-US" dirty="0"/>
              <a:t>, N</a:t>
            </a:r>
            <a:r>
              <a:rPr lang="en-US" baseline="-25000" dirty="0"/>
              <a:t>2</a:t>
            </a:r>
            <a:r>
              <a:rPr lang="en-US" dirty="0"/>
              <a:t>O, CH</a:t>
            </a:r>
            <a:r>
              <a:rPr lang="en-US" baseline="-25000" dirty="0"/>
              <a:t>4</a:t>
            </a:r>
          </a:p>
          <a:p>
            <a:pPr lvl="1">
              <a:lnSpc>
                <a:spcPct val="105000"/>
              </a:lnSpc>
              <a:spcBef>
                <a:spcPct val="5000"/>
              </a:spcBef>
            </a:pPr>
            <a:r>
              <a:rPr lang="en-US" dirty="0"/>
              <a:t>Stocks and flows of GHGs for more than 50 sources and sinks</a:t>
            </a:r>
          </a:p>
          <a:p>
            <a:pPr>
              <a:lnSpc>
                <a:spcPct val="80000"/>
              </a:lnSpc>
            </a:pPr>
            <a:r>
              <a:rPr lang="en-US" dirty="0"/>
              <a:t>63 US regions (11 market regions) and international trade with 37 major trading partners</a:t>
            </a:r>
          </a:p>
          <a:p>
            <a:pPr>
              <a:lnSpc>
                <a:spcPct val="80000"/>
              </a:lnSpc>
            </a:pPr>
            <a:r>
              <a:rPr lang="en-US" dirty="0"/>
              <a:t>Detailed Bioenergy Market</a:t>
            </a:r>
          </a:p>
          <a:p>
            <a:pPr lvl="1">
              <a:lnSpc>
                <a:spcPct val="80000"/>
              </a:lnSpc>
            </a:pPr>
            <a:r>
              <a:rPr lang="en-US" dirty="0"/>
              <a:t>Forestry &amp; agricultural dedicated and residue feedstocks</a:t>
            </a:r>
          </a:p>
          <a:p>
            <a:pPr lvl="1">
              <a:lnSpc>
                <a:spcPct val="80000"/>
              </a:lnSpc>
            </a:pPr>
            <a:r>
              <a:rPr lang="en-US" dirty="0"/>
              <a:t>Tracks production of starch- and sugar-based ethanol, cellulosic ethanol, biodiesel, and bioelectricity</a:t>
            </a:r>
          </a:p>
        </p:txBody>
      </p:sp>
      <p:sp>
        <p:nvSpPr>
          <p:cNvPr id="4" name="Slide Number Placeholder 4"/>
          <p:cNvSpPr>
            <a:spLocks noGrp="1"/>
          </p:cNvSpPr>
          <p:nvPr>
            <p:ph type="sldNum" sz="quarter" idx="10"/>
          </p:nvPr>
        </p:nvSpPr>
        <p:spPr/>
        <p:txBody>
          <a:bodyPr/>
          <a:lstStyle/>
          <a:p>
            <a:fld id="{E7795490-3C69-4260-BE64-94BA042CC835}" type="slidenum">
              <a:rPr lang="en-US"/>
              <a:pPr/>
              <a:t>25</a:t>
            </a:fld>
            <a:endParaRPr lang="en-US"/>
          </a:p>
        </p:txBody>
      </p:sp>
    </p:spTree>
    <p:extLst>
      <p:ext uri="{BB962C8B-B14F-4D97-AF65-F5344CB8AC3E}">
        <p14:creationId xmlns:p14="http://schemas.microsoft.com/office/powerpoint/2010/main" val="1837359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990601"/>
          </a:xfrm>
        </p:spPr>
        <p:txBody>
          <a:bodyPr/>
          <a:lstStyle/>
          <a:p>
            <a:r>
              <a:rPr lang="en-GB" dirty="0">
                <a:solidFill>
                  <a:schemeClr val="bg1"/>
                </a:solidFill>
                <a:latin typeface="+mj-lt"/>
                <a:ea typeface="+mj-ea"/>
                <a:cs typeface="+mj-cs"/>
              </a:rPr>
              <a:t>Simulated Changes in Regional Acreage Relative to Baseline, Corn (Acres)</a:t>
            </a:r>
            <a:endParaRPr lang="en-US" dirty="0"/>
          </a:p>
        </p:txBody>
      </p:sp>
      <p:sp>
        <p:nvSpPr>
          <p:cNvPr id="3" name="Slide Number Placeholder 2"/>
          <p:cNvSpPr>
            <a:spLocks noGrp="1"/>
          </p:cNvSpPr>
          <p:nvPr>
            <p:ph type="sldNum" sz="quarter" idx="10"/>
          </p:nvPr>
        </p:nvSpPr>
        <p:spPr/>
        <p:txBody>
          <a:bodyPr/>
          <a:lstStyle/>
          <a:p>
            <a:fld id="{0C3E401C-8C8E-4BDF-AB98-856DB3A809D9}" type="slidenum">
              <a:rPr lang="en-US" smtClean="0"/>
              <a:pPr/>
              <a:t>26</a:t>
            </a:fld>
            <a:endParaRPr lang="en-US"/>
          </a:p>
        </p:txBody>
      </p:sp>
      <p:sp>
        <p:nvSpPr>
          <p:cNvPr id="4710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71041" name="Picture 155"/>
          <p:cNvPicPr>
            <a:picLocks noChangeAspect="1" noChangeArrowheads="1"/>
          </p:cNvPicPr>
          <p:nvPr/>
        </p:nvPicPr>
        <p:blipFill>
          <a:blip r:embed="rId2" cstate="print"/>
          <a:srcRect/>
          <a:stretch>
            <a:fillRect/>
          </a:stretch>
        </p:blipFill>
        <p:spPr bwMode="auto">
          <a:xfrm>
            <a:off x="1624815" y="1554475"/>
            <a:ext cx="5903390" cy="4282446"/>
          </a:xfrm>
          <a:prstGeom prst="rect">
            <a:avLst/>
          </a:prstGeom>
          <a:noFill/>
        </p:spPr>
      </p:pic>
      <p:sp>
        <p:nvSpPr>
          <p:cNvPr id="471043" name="Rectangle 3"/>
          <p:cNvSpPr>
            <a:spLocks noChangeArrowheads="1"/>
          </p:cNvSpPr>
          <p:nvPr/>
        </p:nvSpPr>
        <p:spPr bwMode="auto">
          <a:xfrm>
            <a:off x="1561514" y="5825170"/>
            <a:ext cx="536078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Note: CB=Corn Belt, GP=Great Plains, LS=Lake States, NE=New England, RM=Rocky Mountains, PSW=Pacific Southwest, PNWE=Pacific Northwest East Side, SC=</a:t>
            </a:r>
            <a:r>
              <a:rPr kumimoji="0" lang="en-US" sz="9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Southcentral</a:t>
            </a:r>
            <a:r>
              <a:rPr kumimoji="0" lang="en-US" sz="9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SE=Southeast, SW=Southwest</a:t>
            </a:r>
            <a:endParaRPr kumimoji="0" lang="en-US" sz="2400" b="0" i="0" u="none" strike="noStrike" cap="none" normalizeH="0" baseline="0" dirty="0">
              <a:ln>
                <a:noFill/>
              </a:ln>
              <a:solidFill>
                <a:schemeClr val="tx1"/>
              </a:solidFill>
              <a:effectLst/>
              <a:latin typeface="Times" pitchFamily="18" charset="0"/>
            </a:endParaRPr>
          </a:p>
        </p:txBody>
      </p:sp>
    </p:spTree>
    <p:extLst>
      <p:ext uri="{BB962C8B-B14F-4D97-AF65-F5344CB8AC3E}">
        <p14:creationId xmlns:p14="http://schemas.microsoft.com/office/powerpoint/2010/main" val="2427960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990601"/>
          </a:xfrm>
        </p:spPr>
        <p:txBody>
          <a:bodyPr/>
          <a:lstStyle/>
          <a:p>
            <a:r>
              <a:rPr lang="en-GB" dirty="0">
                <a:solidFill>
                  <a:schemeClr val="bg1"/>
                </a:solidFill>
                <a:latin typeface="+mj-lt"/>
                <a:ea typeface="+mj-ea"/>
                <a:cs typeface="+mj-cs"/>
              </a:rPr>
              <a:t>Simulated Changes in Regional Acreage Relative to Baseline, Soybeans (Acres)</a:t>
            </a:r>
            <a:endParaRPr lang="en-US" dirty="0"/>
          </a:p>
        </p:txBody>
      </p:sp>
      <p:sp>
        <p:nvSpPr>
          <p:cNvPr id="3" name="Slide Number Placeholder 2"/>
          <p:cNvSpPr>
            <a:spLocks noGrp="1"/>
          </p:cNvSpPr>
          <p:nvPr>
            <p:ph type="sldNum" sz="quarter" idx="10"/>
          </p:nvPr>
        </p:nvSpPr>
        <p:spPr/>
        <p:txBody>
          <a:bodyPr/>
          <a:lstStyle/>
          <a:p>
            <a:fld id="{0C3E401C-8C8E-4BDF-AB98-856DB3A809D9}" type="slidenum">
              <a:rPr lang="en-US" smtClean="0"/>
              <a:pPr/>
              <a:t>27</a:t>
            </a:fld>
            <a:endParaRPr lang="en-US"/>
          </a:p>
        </p:txBody>
      </p:sp>
      <p:pic>
        <p:nvPicPr>
          <p:cNvPr id="470017" name="Picture 171"/>
          <p:cNvPicPr>
            <a:picLocks noChangeAspect="1" noChangeArrowheads="1"/>
          </p:cNvPicPr>
          <p:nvPr/>
        </p:nvPicPr>
        <p:blipFill>
          <a:blip r:embed="rId2" cstate="print"/>
          <a:srcRect/>
          <a:stretch>
            <a:fillRect/>
          </a:stretch>
        </p:blipFill>
        <p:spPr bwMode="auto">
          <a:xfrm>
            <a:off x="1568544" y="1554480"/>
            <a:ext cx="5903390" cy="4286591"/>
          </a:xfrm>
          <a:prstGeom prst="rect">
            <a:avLst/>
          </a:prstGeom>
          <a:noFill/>
          <a:ln w="9525">
            <a:noFill/>
            <a:miter lim="800000"/>
            <a:headEnd/>
            <a:tailEnd/>
          </a:ln>
        </p:spPr>
      </p:pic>
      <p:sp>
        <p:nvSpPr>
          <p:cNvPr id="5" name="Rectangle 3"/>
          <p:cNvSpPr>
            <a:spLocks noChangeArrowheads="1"/>
          </p:cNvSpPr>
          <p:nvPr/>
        </p:nvSpPr>
        <p:spPr bwMode="auto">
          <a:xfrm>
            <a:off x="2131256" y="5825170"/>
            <a:ext cx="536078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Note: CB=Corn Belt, GP=Great Plains, LS=Lake States, NE=New England, RM=Rocky Mountains, PSW=Pacific Southwest, PNWE=Pacific Northwest East Side, SC=</a:t>
            </a:r>
            <a:r>
              <a:rPr kumimoji="0" lang="en-US" sz="9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Southcentral</a:t>
            </a:r>
            <a:r>
              <a:rPr kumimoji="0" lang="en-US" sz="9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SE=Southeast, SW=Southwest</a:t>
            </a:r>
            <a:endParaRPr kumimoji="0" lang="en-US" sz="2400" b="0" i="0" u="none" strike="noStrike" cap="none" normalizeH="0" baseline="0" dirty="0">
              <a:ln>
                <a:noFill/>
              </a:ln>
              <a:solidFill>
                <a:schemeClr val="tx1"/>
              </a:solidFill>
              <a:effectLst/>
              <a:latin typeface="Times" pitchFamily="18" charset="0"/>
            </a:endParaRPr>
          </a:p>
        </p:txBody>
      </p:sp>
    </p:spTree>
    <p:extLst>
      <p:ext uri="{BB962C8B-B14F-4D97-AF65-F5344CB8AC3E}">
        <p14:creationId xmlns:p14="http://schemas.microsoft.com/office/powerpoint/2010/main" val="1795519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990601"/>
          </a:xfrm>
        </p:spPr>
        <p:txBody>
          <a:bodyPr/>
          <a:lstStyle/>
          <a:p>
            <a:r>
              <a:rPr lang="en-GB" dirty="0">
                <a:solidFill>
                  <a:schemeClr val="bg1"/>
                </a:solidFill>
                <a:latin typeface="+mj-lt"/>
                <a:ea typeface="+mj-ea"/>
                <a:cs typeface="+mj-cs"/>
              </a:rPr>
              <a:t>Simulated Changes in Regional Acreage Relative to Baseline, Wheat (Acres)</a:t>
            </a:r>
            <a:endParaRPr lang="en-US" dirty="0"/>
          </a:p>
        </p:txBody>
      </p:sp>
      <p:sp>
        <p:nvSpPr>
          <p:cNvPr id="3" name="Slide Number Placeholder 2"/>
          <p:cNvSpPr>
            <a:spLocks noGrp="1"/>
          </p:cNvSpPr>
          <p:nvPr>
            <p:ph type="sldNum" sz="quarter" idx="10"/>
          </p:nvPr>
        </p:nvSpPr>
        <p:spPr/>
        <p:txBody>
          <a:bodyPr/>
          <a:lstStyle/>
          <a:p>
            <a:fld id="{0C3E401C-8C8E-4BDF-AB98-856DB3A809D9}" type="slidenum">
              <a:rPr lang="en-US" smtClean="0"/>
              <a:pPr/>
              <a:t>28</a:t>
            </a:fld>
            <a:endParaRPr lang="en-US"/>
          </a:p>
        </p:txBody>
      </p:sp>
      <p:sp>
        <p:nvSpPr>
          <p:cNvPr id="4" name="Rectangle 3"/>
          <p:cNvSpPr>
            <a:spLocks noChangeArrowheads="1"/>
          </p:cNvSpPr>
          <p:nvPr/>
        </p:nvSpPr>
        <p:spPr bwMode="auto">
          <a:xfrm>
            <a:off x="2131256" y="5825170"/>
            <a:ext cx="536078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Note: CB=Corn Belt, GP=Great Plains, LS=Lake States, NE=New England, RM=Rocky Mountains, PSW=Pacific Southwest, PNWE=Pacific Northwest East Side, SC=</a:t>
            </a:r>
            <a:r>
              <a:rPr kumimoji="0" lang="en-US" sz="9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Southcentral</a:t>
            </a:r>
            <a:r>
              <a:rPr kumimoji="0" lang="en-US" sz="9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SE=Southeast, SW=Southwest</a:t>
            </a:r>
            <a:endParaRPr kumimoji="0" lang="en-US" sz="2400" b="0" i="0" u="none" strike="noStrike" cap="none" normalizeH="0" baseline="0" dirty="0">
              <a:ln>
                <a:noFill/>
              </a:ln>
              <a:solidFill>
                <a:schemeClr val="tx1"/>
              </a:solidFill>
              <a:effectLst/>
              <a:latin typeface="Times" pitchFamily="18" charset="0"/>
            </a:endParaRPr>
          </a:p>
        </p:txBody>
      </p:sp>
      <p:pic>
        <p:nvPicPr>
          <p:cNvPr id="497666" name="Picture 175"/>
          <p:cNvPicPr>
            <a:picLocks noChangeAspect="1" noChangeArrowheads="1"/>
          </p:cNvPicPr>
          <p:nvPr/>
        </p:nvPicPr>
        <p:blipFill>
          <a:blip r:embed="rId2" cstate="print"/>
          <a:srcRect/>
          <a:stretch>
            <a:fillRect/>
          </a:stretch>
        </p:blipFill>
        <p:spPr bwMode="auto">
          <a:xfrm>
            <a:off x="1730326" y="1547446"/>
            <a:ext cx="5903390" cy="4286591"/>
          </a:xfrm>
          <a:prstGeom prst="rect">
            <a:avLst/>
          </a:prstGeom>
          <a:noFill/>
          <a:ln w="9525">
            <a:noFill/>
            <a:miter lim="800000"/>
            <a:headEnd/>
            <a:tailEnd/>
          </a:ln>
        </p:spPr>
      </p:pic>
    </p:spTree>
    <p:extLst>
      <p:ext uri="{BB962C8B-B14F-4D97-AF65-F5344CB8AC3E}">
        <p14:creationId xmlns:p14="http://schemas.microsoft.com/office/powerpoint/2010/main" val="188026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1143001"/>
          </a:xfrm>
        </p:spPr>
        <p:txBody>
          <a:bodyPr/>
          <a:lstStyle/>
          <a:p>
            <a:r>
              <a:rPr lang="en-GB" dirty="0">
                <a:solidFill>
                  <a:schemeClr val="bg1"/>
                </a:solidFill>
                <a:latin typeface="+mj-lt"/>
                <a:ea typeface="+mj-ea"/>
                <a:cs typeface="+mj-cs"/>
              </a:rPr>
              <a:t>Equilibrium Changes in National Average Yield Relative to Baseline</a:t>
            </a:r>
            <a:endParaRPr lang="en-US" dirty="0"/>
          </a:p>
        </p:txBody>
      </p:sp>
      <p:sp>
        <p:nvSpPr>
          <p:cNvPr id="3" name="Slide Number Placeholder 2"/>
          <p:cNvSpPr>
            <a:spLocks noGrp="1"/>
          </p:cNvSpPr>
          <p:nvPr>
            <p:ph type="sldNum" sz="quarter" idx="10"/>
          </p:nvPr>
        </p:nvSpPr>
        <p:spPr/>
        <p:txBody>
          <a:bodyPr/>
          <a:lstStyle/>
          <a:p>
            <a:fld id="{0C3E401C-8C8E-4BDF-AB98-856DB3A809D9}" type="slidenum">
              <a:rPr lang="en-US" smtClean="0"/>
              <a:pPr/>
              <a:t>29</a:t>
            </a:fld>
            <a:endParaRPr lang="en-US"/>
          </a:p>
        </p:txBody>
      </p:sp>
      <p:pic>
        <p:nvPicPr>
          <p:cNvPr id="498690" name="Picture 177"/>
          <p:cNvPicPr>
            <a:picLocks noChangeAspect="1" noChangeArrowheads="1"/>
          </p:cNvPicPr>
          <p:nvPr/>
        </p:nvPicPr>
        <p:blipFill>
          <a:blip r:embed="rId2" cstate="print"/>
          <a:srcRect/>
          <a:stretch>
            <a:fillRect/>
          </a:stretch>
        </p:blipFill>
        <p:spPr bwMode="auto">
          <a:xfrm>
            <a:off x="1505242" y="1533375"/>
            <a:ext cx="6424277" cy="4660308"/>
          </a:xfrm>
          <a:prstGeom prst="rect">
            <a:avLst/>
          </a:prstGeom>
          <a:noFill/>
          <a:ln w="9525">
            <a:noFill/>
            <a:miter lim="800000"/>
            <a:headEnd/>
            <a:tailEnd/>
          </a:ln>
        </p:spPr>
      </p:pic>
    </p:spTree>
    <p:extLst>
      <p:ext uri="{BB962C8B-B14F-4D97-AF65-F5344CB8AC3E}">
        <p14:creationId xmlns:p14="http://schemas.microsoft.com/office/powerpoint/2010/main" val="318774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F9EB6-A314-444C-BA0A-3B1603C5C34B}"/>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24A4FDC3-A099-4146-AA68-E2DEA5002548}"/>
              </a:ext>
            </a:extLst>
          </p:cNvPr>
          <p:cNvSpPr>
            <a:spLocks noGrp="1"/>
          </p:cNvSpPr>
          <p:nvPr>
            <p:ph idx="1"/>
          </p:nvPr>
        </p:nvSpPr>
        <p:spPr/>
        <p:txBody>
          <a:bodyPr/>
          <a:lstStyle/>
          <a:p>
            <a:r>
              <a:rPr lang="en-US" dirty="0"/>
              <a:t>Agricultural production is inherently risky, dependent upon weather and other factors</a:t>
            </a:r>
          </a:p>
          <a:p>
            <a:r>
              <a:rPr lang="en-US" dirty="0"/>
              <a:t>Crop insurance is one important mechanism for managing yield, price, and quality risks</a:t>
            </a:r>
          </a:p>
          <a:p>
            <a:pPr lvl="1"/>
            <a:r>
              <a:rPr lang="en-US" dirty="0"/>
              <a:t>Federally subsidized crop insurance available in the US since 1938</a:t>
            </a:r>
          </a:p>
          <a:p>
            <a:pPr lvl="1"/>
            <a:r>
              <a:rPr lang="en-US" dirty="0"/>
              <a:t>Major changes over time with addition of crops and insurance products</a:t>
            </a:r>
          </a:p>
          <a:p>
            <a:r>
              <a:rPr lang="en-US" dirty="0"/>
              <a:t>Climate change may lead to more rapid changes in mean yields as well as yield and price variability than in the past, making adjustment more difficult</a:t>
            </a:r>
          </a:p>
          <a:p>
            <a:pPr lvl="1"/>
            <a:r>
              <a:rPr lang="en-US" dirty="0"/>
              <a:t>Extreme events</a:t>
            </a:r>
          </a:p>
          <a:p>
            <a:pPr lvl="1"/>
            <a:r>
              <a:rPr lang="en-US" dirty="0"/>
              <a:t>Historical experience less informative</a:t>
            </a:r>
          </a:p>
          <a:p>
            <a:pPr lvl="1"/>
            <a:r>
              <a:rPr lang="en-US" dirty="0"/>
              <a:t>Faster depreciation of research/knowledge stock</a:t>
            </a:r>
          </a:p>
          <a:p>
            <a:r>
              <a:rPr lang="en-US" dirty="0"/>
              <a:t>Complex set of interactions between impacts with heterogeneity across time and space</a:t>
            </a:r>
          </a:p>
          <a:p>
            <a:endParaRPr lang="en-US" dirty="0"/>
          </a:p>
        </p:txBody>
      </p:sp>
      <p:sp>
        <p:nvSpPr>
          <p:cNvPr id="4" name="Slide Number Placeholder 3">
            <a:extLst>
              <a:ext uri="{FF2B5EF4-FFF2-40B4-BE49-F238E27FC236}">
                <a16:creationId xmlns:a16="http://schemas.microsoft.com/office/drawing/2014/main" id="{BE54D978-5D99-4D29-A613-4C8B5B5BF4E6}"/>
              </a:ext>
            </a:extLst>
          </p:cNvPr>
          <p:cNvSpPr>
            <a:spLocks noGrp="1"/>
          </p:cNvSpPr>
          <p:nvPr>
            <p:ph type="sldNum" sz="quarter" idx="10"/>
          </p:nvPr>
        </p:nvSpPr>
        <p:spPr/>
        <p:txBody>
          <a:bodyPr/>
          <a:lstStyle/>
          <a:p>
            <a:fld id="{D4325D4D-289E-48C1-B277-2BEB492A7D19}" type="slidenum">
              <a:rPr lang="en-US" smtClean="0"/>
              <a:pPr/>
              <a:t>3</a:t>
            </a:fld>
            <a:endParaRPr lang="en-US" dirty="0"/>
          </a:p>
        </p:txBody>
      </p:sp>
    </p:spTree>
    <p:extLst>
      <p:ext uri="{BB962C8B-B14F-4D97-AF65-F5344CB8AC3E}">
        <p14:creationId xmlns:p14="http://schemas.microsoft.com/office/powerpoint/2010/main" val="156009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2"/>
            <a:ext cx="9144000" cy="1066801"/>
          </a:xfrm>
        </p:spPr>
        <p:txBody>
          <a:bodyPr/>
          <a:lstStyle/>
          <a:p>
            <a:r>
              <a:rPr lang="en-GB" dirty="0">
                <a:solidFill>
                  <a:schemeClr val="bg1"/>
                </a:solidFill>
                <a:latin typeface="+mj-lt"/>
                <a:ea typeface="+mj-ea"/>
                <a:cs typeface="+mj-cs"/>
              </a:rPr>
              <a:t>Simulated Changes in Average Market Price Relative to the Baseline</a:t>
            </a:r>
            <a:endParaRPr lang="en-US" dirty="0"/>
          </a:p>
        </p:txBody>
      </p:sp>
      <p:sp>
        <p:nvSpPr>
          <p:cNvPr id="4" name="Slide Number Placeholder 3"/>
          <p:cNvSpPr>
            <a:spLocks noGrp="1"/>
          </p:cNvSpPr>
          <p:nvPr>
            <p:ph type="sldNum" sz="quarter" idx="10"/>
          </p:nvPr>
        </p:nvSpPr>
        <p:spPr/>
        <p:txBody>
          <a:bodyPr/>
          <a:lstStyle/>
          <a:p>
            <a:fld id="{91FB5755-8E5D-4D10-B89A-75602A08E559}" type="slidenum">
              <a:rPr lang="en-US" smtClean="0"/>
              <a:pPr/>
              <a:t>30</a:t>
            </a:fld>
            <a:endParaRPr lang="en-US"/>
          </a:p>
        </p:txBody>
      </p:sp>
      <p:pic>
        <p:nvPicPr>
          <p:cNvPr id="468994" name="Picture 156"/>
          <p:cNvPicPr>
            <a:picLocks noChangeAspect="1" noChangeArrowheads="1"/>
          </p:cNvPicPr>
          <p:nvPr/>
        </p:nvPicPr>
        <p:blipFill>
          <a:blip r:embed="rId2" cstate="print"/>
          <a:srcRect/>
          <a:stretch>
            <a:fillRect/>
          </a:stretch>
        </p:blipFill>
        <p:spPr bwMode="auto">
          <a:xfrm>
            <a:off x="1477104" y="1561514"/>
            <a:ext cx="6424277" cy="4664819"/>
          </a:xfrm>
          <a:prstGeom prst="rect">
            <a:avLst/>
          </a:prstGeom>
          <a:noFill/>
          <a:ln w="9525">
            <a:noFill/>
            <a:miter lim="800000"/>
            <a:headEnd/>
            <a:tailEnd/>
          </a:ln>
        </p:spPr>
      </p:pic>
    </p:spTree>
    <p:extLst>
      <p:ext uri="{BB962C8B-B14F-4D97-AF65-F5344CB8AC3E}">
        <p14:creationId xmlns:p14="http://schemas.microsoft.com/office/powerpoint/2010/main" val="3366488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Welfare Change in US Agricultural Sector</a:t>
            </a:r>
          </a:p>
        </p:txBody>
      </p:sp>
      <p:sp>
        <p:nvSpPr>
          <p:cNvPr id="3" name="Slide Number Placeholder 2"/>
          <p:cNvSpPr>
            <a:spLocks noGrp="1"/>
          </p:cNvSpPr>
          <p:nvPr>
            <p:ph type="sldNum" sz="quarter" idx="10"/>
          </p:nvPr>
        </p:nvSpPr>
        <p:spPr/>
        <p:txBody>
          <a:bodyPr/>
          <a:lstStyle/>
          <a:p>
            <a:fld id="{0C3E401C-8C8E-4BDF-AB98-856DB3A809D9}" type="slidenum">
              <a:rPr lang="en-US" smtClean="0"/>
              <a:pPr/>
              <a:t>31</a:t>
            </a:fld>
            <a:endParaRPr lang="en-US"/>
          </a:p>
        </p:txBody>
      </p:sp>
      <p:graphicFrame>
        <p:nvGraphicFramePr>
          <p:cNvPr id="4" name="Chart 3"/>
          <p:cNvGraphicFramePr>
            <a:graphicFrameLocks noGrp="1"/>
          </p:cNvGraphicFramePr>
          <p:nvPr>
            <p:extLst/>
          </p:nvPr>
        </p:nvGraphicFramePr>
        <p:xfrm>
          <a:off x="595826" y="1589519"/>
          <a:ext cx="8035427" cy="45634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5589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a:extLst>
              <a:ext uri="{FF2B5EF4-FFF2-40B4-BE49-F238E27FC236}">
                <a16:creationId xmlns:a16="http://schemas.microsoft.com/office/drawing/2014/main" id="{687C3E78-C9F4-42E4-9ACC-0C2AB14FF7B0}"/>
              </a:ext>
            </a:extLst>
          </p:cNvPr>
          <p:cNvSpPr>
            <a:spLocks noGrp="1" noChangeArrowheads="1"/>
          </p:cNvSpPr>
          <p:nvPr>
            <p:ph type="title"/>
          </p:nvPr>
        </p:nvSpPr>
        <p:spPr/>
        <p:txBody>
          <a:bodyPr/>
          <a:lstStyle/>
          <a:p>
            <a:r>
              <a:rPr lang="en-US" altLang="en-US" sz="3200" dirty="0"/>
              <a:t>Modeling Yield Distributions and Expected Losses</a:t>
            </a:r>
          </a:p>
        </p:txBody>
      </p:sp>
      <p:sp>
        <p:nvSpPr>
          <p:cNvPr id="430083" name="Rectangle 3">
            <a:extLst>
              <a:ext uri="{FF2B5EF4-FFF2-40B4-BE49-F238E27FC236}">
                <a16:creationId xmlns:a16="http://schemas.microsoft.com/office/drawing/2014/main" id="{2C4BB17C-BE67-4CD0-8DE1-EBBF8C0FF2D0}"/>
              </a:ext>
            </a:extLst>
          </p:cNvPr>
          <p:cNvSpPr>
            <a:spLocks noGrp="1" noChangeArrowheads="1"/>
          </p:cNvSpPr>
          <p:nvPr>
            <p:ph idx="1"/>
          </p:nvPr>
        </p:nvSpPr>
        <p:spPr/>
        <p:txBody>
          <a:bodyPr/>
          <a:lstStyle/>
          <a:p>
            <a:r>
              <a:rPr lang="en-US" altLang="en-US" dirty="0"/>
              <a:t>Use the changes in yields and in agronomic potential for producing crops in new regions simulated using EPIC in actuarial models of major crop insurance programs</a:t>
            </a:r>
          </a:p>
          <a:p>
            <a:r>
              <a:rPr lang="en-US" altLang="en-US" dirty="0"/>
              <a:t>Incorporate information from the stochastic FASOM model on cropping patterns and equilibrium prices</a:t>
            </a:r>
          </a:p>
          <a:p>
            <a:r>
              <a:rPr lang="en-US" altLang="en-US" dirty="0"/>
              <a:t>Provide estimates of changes in the distribution of expected losses (probabilities and sizes or indemnities) under alternative climate scenarios based on simulated yields, prices, and insurance products under each scenario modeled</a:t>
            </a:r>
          </a:p>
        </p:txBody>
      </p:sp>
      <p:sp>
        <p:nvSpPr>
          <p:cNvPr id="4" name="Slide Number Placeholder 4">
            <a:extLst>
              <a:ext uri="{FF2B5EF4-FFF2-40B4-BE49-F238E27FC236}">
                <a16:creationId xmlns:a16="http://schemas.microsoft.com/office/drawing/2014/main" id="{84555792-A387-4373-BAE6-D27F66AFF4DF}"/>
              </a:ext>
            </a:extLst>
          </p:cNvPr>
          <p:cNvSpPr>
            <a:spLocks noGrp="1"/>
          </p:cNvSpPr>
          <p:nvPr>
            <p:ph type="sldNum" sz="quarter" idx="10"/>
          </p:nvPr>
        </p:nvSpPr>
        <p:spPr/>
        <p:txBody>
          <a:bodyPr/>
          <a:lstStyle/>
          <a:p>
            <a:fld id="{AC50FAA0-E36D-438F-AD6E-9087398A474E}" type="slidenum">
              <a:rPr lang="en-US" altLang="en-US"/>
              <a:pPr/>
              <a:t>32</a:t>
            </a:fld>
            <a:endParaRPr lang="en-US" altLang="en-US"/>
          </a:p>
        </p:txBody>
      </p:sp>
    </p:spTree>
    <p:extLst>
      <p:ext uri="{BB962C8B-B14F-4D97-AF65-F5344CB8AC3E}">
        <p14:creationId xmlns:p14="http://schemas.microsoft.com/office/powerpoint/2010/main" val="3472400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306AAF02-9203-4DE4-9DBC-D96F36EECA80}"/>
              </a:ext>
            </a:extLst>
          </p:cNvPr>
          <p:cNvSpPr>
            <a:spLocks noGrp="1" noChangeArrowheads="1"/>
          </p:cNvSpPr>
          <p:nvPr>
            <p:ph type="title"/>
          </p:nvPr>
        </p:nvSpPr>
        <p:spPr/>
        <p:txBody>
          <a:bodyPr/>
          <a:lstStyle/>
          <a:p>
            <a:r>
              <a:rPr lang="en-US" altLang="en-US" dirty="0"/>
              <a:t>Estimating Yield Distributions</a:t>
            </a:r>
          </a:p>
        </p:txBody>
      </p:sp>
      <p:sp>
        <p:nvSpPr>
          <p:cNvPr id="428035" name="Rectangle 3">
            <a:extLst>
              <a:ext uri="{FF2B5EF4-FFF2-40B4-BE49-F238E27FC236}">
                <a16:creationId xmlns:a16="http://schemas.microsoft.com/office/drawing/2014/main" id="{C06BFFA0-CCB7-496E-A202-E5192E78C9C9}"/>
              </a:ext>
            </a:extLst>
          </p:cNvPr>
          <p:cNvSpPr>
            <a:spLocks noGrp="1" noChangeArrowheads="1"/>
          </p:cNvSpPr>
          <p:nvPr>
            <p:ph idx="1"/>
          </p:nvPr>
        </p:nvSpPr>
        <p:spPr>
          <a:xfrm>
            <a:off x="457200" y="762000"/>
            <a:ext cx="8229600" cy="5364163"/>
          </a:xfrm>
        </p:spPr>
        <p:txBody>
          <a:bodyPr/>
          <a:lstStyle/>
          <a:p>
            <a:r>
              <a:rPr lang="en-US" altLang="en-US" dirty="0"/>
              <a:t>Relied on historical data from USDA NASS (1972-2007) to obtain detrended baseline yields</a:t>
            </a:r>
          </a:p>
          <a:p>
            <a:r>
              <a:rPr lang="en-US" altLang="en-US" dirty="0"/>
              <a:t>Regressed district yield (calculated as production/planted acres rather than harvested to more accurately measure yield risk) on linear and quadratic trends</a:t>
            </a:r>
          </a:p>
          <a:p>
            <a:pPr marL="0" indent="0">
              <a:buNone/>
            </a:pPr>
            <a:endParaRPr lang="en-US" altLang="en-US" dirty="0"/>
          </a:p>
          <a:p>
            <a:r>
              <a:rPr lang="en-US" altLang="en-US" dirty="0"/>
              <a:t>Yield data are then converted to base-year equivalents</a:t>
            </a:r>
          </a:p>
          <a:p>
            <a:endParaRPr lang="en-US" altLang="en-US" dirty="0"/>
          </a:p>
          <a:p>
            <a:endParaRPr lang="en-US" altLang="en-US" dirty="0"/>
          </a:p>
          <a:p>
            <a:pPr marL="0" indent="0">
              <a:buNone/>
            </a:pPr>
            <a:r>
              <a:rPr lang="en-US" altLang="en-US" dirty="0"/>
              <a:t>     </a:t>
            </a:r>
            <a:r>
              <a:rPr lang="en-US" dirty="0"/>
              <a:t>where </a:t>
            </a:r>
            <a:r>
              <a:rPr lang="en-US" i="1" dirty="0" err="1"/>
              <a:t>y</a:t>
            </a:r>
            <a:r>
              <a:rPr lang="en-US" i="1" baseline="-25000" dirty="0" err="1"/>
              <a:t>t</a:t>
            </a:r>
            <a:r>
              <a:rPr lang="en-US" dirty="0"/>
              <a:t> are the observed yields,    are the corresponding yield	trends, and        is the trend yield in base year 2006.</a:t>
            </a:r>
            <a:endParaRPr lang="en-US" altLang="en-US" dirty="0"/>
          </a:p>
          <a:p>
            <a:r>
              <a:rPr lang="en-US" dirty="0"/>
              <a:t>The detrended yield observations are then used to construct empirical distributions of district yields (Goodwin and Ker, 1998; Ker and Goodwin, 2000; Ker and Coble, 2003).</a:t>
            </a:r>
          </a:p>
          <a:p>
            <a:r>
              <a:rPr lang="en-US" altLang="en-US" dirty="0"/>
              <a:t>Individual farm yields are modeled as parametric distributions around district yields with parameters calibrated to match historical loss costs observed in each district</a:t>
            </a:r>
          </a:p>
        </p:txBody>
      </p:sp>
      <p:sp>
        <p:nvSpPr>
          <p:cNvPr id="6" name="Slide Number Placeholder 4">
            <a:extLst>
              <a:ext uri="{FF2B5EF4-FFF2-40B4-BE49-F238E27FC236}">
                <a16:creationId xmlns:a16="http://schemas.microsoft.com/office/drawing/2014/main" id="{9433C43D-A503-422E-8FBC-60B4B6725A4F}"/>
              </a:ext>
            </a:extLst>
          </p:cNvPr>
          <p:cNvSpPr>
            <a:spLocks noGrp="1"/>
          </p:cNvSpPr>
          <p:nvPr>
            <p:ph type="sldNum" sz="quarter" idx="10"/>
          </p:nvPr>
        </p:nvSpPr>
        <p:spPr/>
        <p:txBody>
          <a:bodyPr/>
          <a:lstStyle/>
          <a:p>
            <a:fld id="{7D2E636D-B84F-41CA-B07F-65359A07A22C}" type="slidenum">
              <a:rPr lang="en-US" altLang="en-US"/>
              <a:pPr/>
              <a:t>33</a:t>
            </a:fld>
            <a:endParaRPr lang="en-US" altLang="en-US"/>
          </a:p>
        </p:txBody>
      </p:sp>
      <p:sp>
        <p:nvSpPr>
          <p:cNvPr id="428037" name="Rectangle 5">
            <a:extLst>
              <a:ext uri="{FF2B5EF4-FFF2-40B4-BE49-F238E27FC236}">
                <a16:creationId xmlns:a16="http://schemas.microsoft.com/office/drawing/2014/main" id="{697B3AC4-55B1-4A83-A2E5-90450CF2376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 name="Picture 2">
            <a:extLst>
              <a:ext uri="{FF2B5EF4-FFF2-40B4-BE49-F238E27FC236}">
                <a16:creationId xmlns:a16="http://schemas.microsoft.com/office/drawing/2014/main" id="{57AF94C3-1282-4D83-80AD-8F6C5161B4FC}"/>
              </a:ext>
            </a:extLst>
          </p:cNvPr>
          <p:cNvPicPr>
            <a:picLocks noChangeAspect="1"/>
          </p:cNvPicPr>
          <p:nvPr/>
        </p:nvPicPr>
        <p:blipFill>
          <a:blip r:embed="rId3"/>
          <a:stretch>
            <a:fillRect/>
          </a:stretch>
        </p:blipFill>
        <p:spPr>
          <a:xfrm>
            <a:off x="1270270" y="2436296"/>
            <a:ext cx="9929366" cy="404262"/>
          </a:xfrm>
          <a:prstGeom prst="rect">
            <a:avLst/>
          </a:prstGeom>
        </p:spPr>
      </p:pic>
      <p:sp>
        <p:nvSpPr>
          <p:cNvPr id="4" name="Rectangle 8">
            <a:extLst>
              <a:ext uri="{FF2B5EF4-FFF2-40B4-BE49-F238E27FC236}">
                <a16:creationId xmlns:a16="http://schemas.microsoft.com/office/drawing/2014/main" id="{56A3650D-D024-41D7-9EB7-10D70D3DD13C}"/>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3C788D1F-7F13-4995-9CAC-23AB4DA90F1C}"/>
              </a:ext>
            </a:extLst>
          </p:cNvPr>
          <p:cNvPicPr>
            <a:picLocks noChangeAspect="1"/>
          </p:cNvPicPr>
          <p:nvPr/>
        </p:nvPicPr>
        <p:blipFill>
          <a:blip r:embed="rId4"/>
          <a:stretch>
            <a:fillRect/>
          </a:stretch>
        </p:blipFill>
        <p:spPr>
          <a:xfrm>
            <a:off x="1270270" y="3107481"/>
            <a:ext cx="1396730" cy="788742"/>
          </a:xfrm>
          <a:prstGeom prst="rect">
            <a:avLst/>
          </a:prstGeom>
        </p:spPr>
      </p:pic>
      <p:sp>
        <p:nvSpPr>
          <p:cNvPr id="12" name="Rectangle 13">
            <a:extLst>
              <a:ext uri="{FF2B5EF4-FFF2-40B4-BE49-F238E27FC236}">
                <a16:creationId xmlns:a16="http://schemas.microsoft.com/office/drawing/2014/main" id="{F067172D-DADB-48D7-B3BC-94983ECB7291}"/>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are the observed yields,  are the corresponding yield trends, and  is the trend yield in base year 2006</a:t>
            </a:r>
            <a:r>
              <a:rPr kumimoji="0" lang="en-US" altLang="en-US" sz="6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78DE87E3-78C5-41A9-BB97-70DDBEDBA0CF}"/>
              </a:ext>
            </a:extLst>
          </p:cNvPr>
          <p:cNvPicPr>
            <a:picLocks noChangeAspect="1"/>
          </p:cNvPicPr>
          <p:nvPr/>
        </p:nvPicPr>
        <p:blipFill>
          <a:blip r:embed="rId5"/>
          <a:stretch>
            <a:fillRect/>
          </a:stretch>
        </p:blipFill>
        <p:spPr>
          <a:xfrm>
            <a:off x="4572000" y="3896223"/>
            <a:ext cx="304800" cy="423332"/>
          </a:xfrm>
          <a:prstGeom prst="rect">
            <a:avLst/>
          </a:prstGeom>
        </p:spPr>
      </p:pic>
      <p:pic>
        <p:nvPicPr>
          <p:cNvPr id="19" name="Picture 18">
            <a:extLst>
              <a:ext uri="{FF2B5EF4-FFF2-40B4-BE49-F238E27FC236}">
                <a16:creationId xmlns:a16="http://schemas.microsoft.com/office/drawing/2014/main" id="{2544EA46-D470-49E1-9E97-CD6A979B8EAD}"/>
              </a:ext>
            </a:extLst>
          </p:cNvPr>
          <p:cNvPicPr>
            <a:picLocks noChangeAspect="1"/>
          </p:cNvPicPr>
          <p:nvPr/>
        </p:nvPicPr>
        <p:blipFill>
          <a:blip r:embed="rId6"/>
          <a:stretch>
            <a:fillRect/>
          </a:stretch>
        </p:blipFill>
        <p:spPr>
          <a:xfrm>
            <a:off x="2743200" y="4178679"/>
            <a:ext cx="457200" cy="336175"/>
          </a:xfrm>
          <a:prstGeom prst="rect">
            <a:avLst/>
          </a:prstGeom>
        </p:spPr>
      </p:pic>
    </p:spTree>
    <p:extLst>
      <p:ext uri="{BB962C8B-B14F-4D97-AF65-F5344CB8AC3E}">
        <p14:creationId xmlns:p14="http://schemas.microsoft.com/office/powerpoint/2010/main" val="1019493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FDF1-4C1E-4DAA-8F23-DD22B4481339}"/>
              </a:ext>
            </a:extLst>
          </p:cNvPr>
          <p:cNvSpPr>
            <a:spLocks noGrp="1"/>
          </p:cNvSpPr>
          <p:nvPr>
            <p:ph type="title"/>
          </p:nvPr>
        </p:nvSpPr>
        <p:spPr/>
        <p:txBody>
          <a:bodyPr/>
          <a:lstStyle/>
          <a:p>
            <a:r>
              <a:rPr lang="en-US" dirty="0"/>
              <a:t>Estimating Harvest Price Distribution</a:t>
            </a:r>
          </a:p>
        </p:txBody>
      </p:sp>
      <p:sp>
        <p:nvSpPr>
          <p:cNvPr id="4" name="Slide Number Placeholder 3">
            <a:extLst>
              <a:ext uri="{FF2B5EF4-FFF2-40B4-BE49-F238E27FC236}">
                <a16:creationId xmlns:a16="http://schemas.microsoft.com/office/drawing/2014/main" id="{F74AF1CC-6F03-4D9D-AEA7-0772AC657EBD}"/>
              </a:ext>
            </a:extLst>
          </p:cNvPr>
          <p:cNvSpPr>
            <a:spLocks noGrp="1"/>
          </p:cNvSpPr>
          <p:nvPr>
            <p:ph type="sldNum" sz="quarter" idx="10"/>
          </p:nvPr>
        </p:nvSpPr>
        <p:spPr/>
        <p:txBody>
          <a:bodyPr/>
          <a:lstStyle/>
          <a:p>
            <a:fld id="{D4325D4D-289E-48C1-B277-2BEB492A7D19}" type="slidenum">
              <a:rPr lang="en-US" smtClean="0"/>
              <a:pPr/>
              <a:t>34</a:t>
            </a:fld>
            <a:endParaRPr lang="en-US" dirty="0"/>
          </a:p>
        </p:txBody>
      </p:sp>
      <p:sp>
        <p:nvSpPr>
          <p:cNvPr id="8" name="Content Placeholder 7">
            <a:extLst>
              <a:ext uri="{FF2B5EF4-FFF2-40B4-BE49-F238E27FC236}">
                <a16:creationId xmlns:a16="http://schemas.microsoft.com/office/drawing/2014/main" id="{C451E151-2799-49A7-8DCE-465CD0A790C4}"/>
              </a:ext>
            </a:extLst>
          </p:cNvPr>
          <p:cNvSpPr>
            <a:spLocks noGrp="1"/>
          </p:cNvSpPr>
          <p:nvPr>
            <p:ph idx="1"/>
          </p:nvPr>
        </p:nvSpPr>
        <p:spPr/>
        <p:txBody>
          <a:bodyPr/>
          <a:lstStyle/>
          <a:p>
            <a:r>
              <a:rPr lang="en-US" dirty="0"/>
              <a:t>In addition to yields, distributions of harvest-time prices are needed to calculate loss costs for revenue products. For each crop, we model its harvest price as a function of planting period price and deviation of detrended national yield from its mean.</a:t>
            </a:r>
          </a:p>
          <a:p>
            <a:r>
              <a:rPr lang="en-US" dirty="0"/>
              <a:t>Lognormal distribution fit to detrended prices</a:t>
            </a:r>
          </a:p>
          <a:p>
            <a:endParaRPr lang="en-US" dirty="0"/>
          </a:p>
          <a:p>
            <a:endParaRPr lang="en-US" dirty="0"/>
          </a:p>
          <a:p>
            <a:endParaRPr lang="en-US" altLang="en-US" dirty="0"/>
          </a:p>
          <a:p>
            <a:endParaRPr lang="en-US" altLang="en-US" dirty="0"/>
          </a:p>
          <a:p>
            <a:r>
              <a:rPr lang="en-US" altLang="en-US" dirty="0"/>
              <a:t>Impose relationship between price and yield on draws</a:t>
            </a:r>
            <a:endParaRPr lang="en-US" dirty="0"/>
          </a:p>
          <a:p>
            <a:endParaRPr lang="en-US" dirty="0"/>
          </a:p>
          <a:p>
            <a:pPr marL="0" indent="0">
              <a:buNone/>
            </a:pPr>
            <a:endParaRPr lang="en-US" dirty="0"/>
          </a:p>
        </p:txBody>
      </p:sp>
      <p:pic>
        <p:nvPicPr>
          <p:cNvPr id="12" name="Picture 11">
            <a:extLst>
              <a:ext uri="{FF2B5EF4-FFF2-40B4-BE49-F238E27FC236}">
                <a16:creationId xmlns:a16="http://schemas.microsoft.com/office/drawing/2014/main" id="{5B84B28A-7251-443F-8A1B-228D242F57AA}"/>
              </a:ext>
            </a:extLst>
          </p:cNvPr>
          <p:cNvPicPr>
            <a:picLocks noChangeAspect="1"/>
          </p:cNvPicPr>
          <p:nvPr/>
        </p:nvPicPr>
        <p:blipFill>
          <a:blip r:embed="rId2"/>
          <a:stretch>
            <a:fillRect/>
          </a:stretch>
        </p:blipFill>
        <p:spPr>
          <a:xfrm>
            <a:off x="838199" y="2895600"/>
            <a:ext cx="8051315" cy="1447265"/>
          </a:xfrm>
          <a:prstGeom prst="rect">
            <a:avLst/>
          </a:prstGeom>
        </p:spPr>
      </p:pic>
    </p:spTree>
    <p:extLst>
      <p:ext uri="{BB962C8B-B14F-4D97-AF65-F5344CB8AC3E}">
        <p14:creationId xmlns:p14="http://schemas.microsoft.com/office/powerpoint/2010/main" val="925006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C788-243A-483C-9183-7E6D53AC4B48}"/>
              </a:ext>
            </a:extLst>
          </p:cNvPr>
          <p:cNvSpPr>
            <a:spLocks noGrp="1"/>
          </p:cNvSpPr>
          <p:nvPr>
            <p:ph type="title"/>
          </p:nvPr>
        </p:nvSpPr>
        <p:spPr/>
        <p:txBody>
          <a:bodyPr/>
          <a:lstStyle/>
          <a:p>
            <a:r>
              <a:rPr lang="en-US" dirty="0"/>
              <a:t>Baseline Yield Distributions</a:t>
            </a:r>
          </a:p>
        </p:txBody>
      </p:sp>
      <p:sp>
        <p:nvSpPr>
          <p:cNvPr id="3" name="Content Placeholder 2">
            <a:extLst>
              <a:ext uri="{FF2B5EF4-FFF2-40B4-BE49-F238E27FC236}">
                <a16:creationId xmlns:a16="http://schemas.microsoft.com/office/drawing/2014/main" id="{458B9799-A227-419D-B15C-777BAFDF9EA1}"/>
              </a:ext>
            </a:extLst>
          </p:cNvPr>
          <p:cNvSpPr>
            <a:spLocks noGrp="1"/>
          </p:cNvSpPr>
          <p:nvPr>
            <p:ph idx="1"/>
          </p:nvPr>
        </p:nvSpPr>
        <p:spPr/>
        <p:txBody>
          <a:bodyPr/>
          <a:lstStyle/>
          <a:p>
            <a:r>
              <a:rPr lang="en-US" altLang="en-US" dirty="0"/>
              <a:t>In order to simulate expected loss costs, we first estimate a baseline yield distribution by fitting a parametric beta distribution on the detrended normalized yields over the entire time period</a:t>
            </a:r>
          </a:p>
          <a:p>
            <a:pPr lvl="1"/>
            <a:r>
              <a:rPr lang="en-US" altLang="en-US" dirty="0"/>
              <a:t>Beta distribution is consistent with much of the empirical literature on modeling crop yields and tends to be more “flexible” (i.e., cover a wider area in skewness-kurtosis plane) than other parametric distributions (see Goodwin and Ker, 2002; Lu et al., 2008, Mitchell and Knight, 2008; Goodwin, 2008)</a:t>
            </a:r>
          </a:p>
          <a:p>
            <a:r>
              <a:rPr lang="en-US" altLang="en-US" dirty="0"/>
              <a:t>Fit beta distributions to these yields</a:t>
            </a:r>
          </a:p>
          <a:p>
            <a:endParaRPr lang="en-US" altLang="en-US" dirty="0"/>
          </a:p>
          <a:p>
            <a:pPr marL="222250" lvl="1" indent="0">
              <a:lnSpc>
                <a:spcPct val="145000"/>
              </a:lnSpc>
              <a:buNone/>
            </a:pPr>
            <a:r>
              <a:rPr lang="en-US" altLang="en-US" dirty="0">
                <a:solidFill>
                  <a:srgbClr val="000000"/>
                </a:solidFill>
                <a:cs typeface="Times New Roman" panose="02020603050405020304" pitchFamily="18" charset="0"/>
              </a:rPr>
              <a:t>		</a:t>
            </a:r>
          </a:p>
          <a:p>
            <a:pPr lvl="1"/>
            <a:r>
              <a:rPr lang="en-US" altLang="en-US" dirty="0"/>
              <a:t>where </a:t>
            </a:r>
            <a:r>
              <a:rPr lang="el-GR" altLang="en-US" dirty="0">
                <a:cs typeface="Arial" panose="020B0604020202020204" pitchFamily="34" charset="0"/>
              </a:rPr>
              <a:t>α</a:t>
            </a:r>
            <a:r>
              <a:rPr lang="en-US" altLang="en-US" dirty="0"/>
              <a:t> and </a:t>
            </a:r>
            <a:r>
              <a:rPr lang="el-GR" altLang="en-US" dirty="0">
                <a:cs typeface="Arial" panose="020B0604020202020204" pitchFamily="34" charset="0"/>
              </a:rPr>
              <a:t>β</a:t>
            </a:r>
            <a:r>
              <a:rPr lang="en-US" altLang="en-US" dirty="0"/>
              <a:t> are shape parameters, </a:t>
            </a:r>
            <a:r>
              <a:rPr lang="en-US" altLang="en-US" i="1" dirty="0"/>
              <a:t>a</a:t>
            </a:r>
            <a:r>
              <a:rPr lang="en-US" altLang="en-US" dirty="0"/>
              <a:t> and </a:t>
            </a:r>
            <a:r>
              <a:rPr lang="en-US" altLang="en-US" i="1" dirty="0"/>
              <a:t>b</a:t>
            </a:r>
            <a:r>
              <a:rPr lang="en-US" altLang="en-US" dirty="0"/>
              <a:t> are the lower and upper bounds (respectively), </a:t>
            </a:r>
            <a:r>
              <a:rPr lang="en-US" altLang="en-US" i="1" dirty="0"/>
              <a:t>y </a:t>
            </a:r>
            <a:r>
              <a:rPr lang="en-US" altLang="en-US" dirty="0"/>
              <a:t>is the normalized detrended yield and B is the beta function </a:t>
            </a:r>
          </a:p>
          <a:p>
            <a:r>
              <a:rPr lang="en-US" dirty="0"/>
              <a:t>We assume that lower bound yield value is 0 and upper bound is the maximum observed yield within the state in which a particular district is located. Shape parameters are estimated using ML. </a:t>
            </a:r>
          </a:p>
        </p:txBody>
      </p:sp>
      <p:sp>
        <p:nvSpPr>
          <p:cNvPr id="4" name="Slide Number Placeholder 3">
            <a:extLst>
              <a:ext uri="{FF2B5EF4-FFF2-40B4-BE49-F238E27FC236}">
                <a16:creationId xmlns:a16="http://schemas.microsoft.com/office/drawing/2014/main" id="{EFC650B1-E236-45AD-AE63-03A1027ED212}"/>
              </a:ext>
            </a:extLst>
          </p:cNvPr>
          <p:cNvSpPr>
            <a:spLocks noGrp="1"/>
          </p:cNvSpPr>
          <p:nvPr>
            <p:ph type="sldNum" sz="quarter" idx="10"/>
          </p:nvPr>
        </p:nvSpPr>
        <p:spPr/>
        <p:txBody>
          <a:bodyPr/>
          <a:lstStyle/>
          <a:p>
            <a:fld id="{D4325D4D-289E-48C1-B277-2BEB492A7D19}" type="slidenum">
              <a:rPr lang="en-US" smtClean="0"/>
              <a:pPr/>
              <a:t>35</a:t>
            </a:fld>
            <a:endParaRPr lang="en-US" dirty="0"/>
          </a:p>
        </p:txBody>
      </p:sp>
      <p:graphicFrame>
        <p:nvGraphicFramePr>
          <p:cNvPr id="5" name="Object 4">
            <a:extLst>
              <a:ext uri="{FF2B5EF4-FFF2-40B4-BE49-F238E27FC236}">
                <a16:creationId xmlns:a16="http://schemas.microsoft.com/office/drawing/2014/main" id="{A5A272B1-511B-4DF4-8061-75E72E8BDE6D}"/>
              </a:ext>
            </a:extLst>
          </p:cNvPr>
          <p:cNvGraphicFramePr>
            <a:graphicFrameLocks noChangeAspect="1"/>
          </p:cNvGraphicFramePr>
          <p:nvPr>
            <p:extLst>
              <p:ext uri="{D42A27DB-BD31-4B8C-83A1-F6EECF244321}">
                <p14:modId xmlns:p14="http://schemas.microsoft.com/office/powerpoint/2010/main" val="634589122"/>
              </p:ext>
            </p:extLst>
          </p:nvPr>
        </p:nvGraphicFramePr>
        <p:xfrm>
          <a:off x="1447800" y="4038600"/>
          <a:ext cx="2438400" cy="651164"/>
        </p:xfrm>
        <a:graphic>
          <a:graphicData uri="http://schemas.openxmlformats.org/presentationml/2006/ole">
            <mc:AlternateContent xmlns:mc="http://schemas.openxmlformats.org/markup-compatibility/2006">
              <mc:Choice xmlns:v="urn:schemas-microsoft-com:vml" Requires="v">
                <p:oleObj spid="_x0000_s35851" r:id="rId3" imgW="1675673" imgH="444307" progId="Equation.DSMT4">
                  <p:embed/>
                </p:oleObj>
              </mc:Choice>
              <mc:Fallback>
                <p:oleObj r:id="rId3" imgW="1675673" imgH="444307" progId="Equation.DSMT4">
                  <p:embed/>
                  <p:pic>
                    <p:nvPicPr>
                      <p:cNvPr id="8" name="Object 4">
                        <a:extLst>
                          <a:ext uri="{FF2B5EF4-FFF2-40B4-BE49-F238E27FC236}">
                            <a16:creationId xmlns:a16="http://schemas.microsoft.com/office/drawing/2014/main" id="{EAE49DEE-E080-4365-9852-F2ED03C25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038600"/>
                        <a:ext cx="2438400" cy="651164"/>
                      </a:xfrm>
                      <a:prstGeom prst="rect">
                        <a:avLst/>
                      </a:prstGeom>
                      <a:noFill/>
                    </p:spPr>
                  </p:pic>
                </p:oleObj>
              </mc:Fallback>
            </mc:AlternateContent>
          </a:graphicData>
        </a:graphic>
      </p:graphicFrame>
    </p:spTree>
    <p:extLst>
      <p:ext uri="{BB962C8B-B14F-4D97-AF65-F5344CB8AC3E}">
        <p14:creationId xmlns:p14="http://schemas.microsoft.com/office/powerpoint/2010/main" val="3476626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2" name="Rectangle 4">
            <a:extLst>
              <a:ext uri="{FF2B5EF4-FFF2-40B4-BE49-F238E27FC236}">
                <a16:creationId xmlns:a16="http://schemas.microsoft.com/office/drawing/2014/main" id="{4A60D2ED-09C3-4382-A7E4-69E60CE39B8E}"/>
              </a:ext>
            </a:extLst>
          </p:cNvPr>
          <p:cNvSpPr>
            <a:spLocks noGrp="1" noChangeArrowheads="1"/>
          </p:cNvSpPr>
          <p:nvPr>
            <p:ph type="title"/>
          </p:nvPr>
        </p:nvSpPr>
        <p:spPr/>
        <p:txBody>
          <a:bodyPr/>
          <a:lstStyle/>
          <a:p>
            <a:r>
              <a:rPr lang="en-US" altLang="en-US" sz="3200"/>
              <a:t>Example of Fitted Beta Distribution, Woodbury County, IA </a:t>
            </a:r>
          </a:p>
        </p:txBody>
      </p:sp>
      <p:sp>
        <p:nvSpPr>
          <p:cNvPr id="4" name="Slide Number Placeholder 4">
            <a:extLst>
              <a:ext uri="{FF2B5EF4-FFF2-40B4-BE49-F238E27FC236}">
                <a16:creationId xmlns:a16="http://schemas.microsoft.com/office/drawing/2014/main" id="{86816118-606C-4AEE-893A-8816A40F787B}"/>
              </a:ext>
            </a:extLst>
          </p:cNvPr>
          <p:cNvSpPr>
            <a:spLocks noGrp="1"/>
          </p:cNvSpPr>
          <p:nvPr>
            <p:ph type="sldNum" sz="quarter" idx="10"/>
          </p:nvPr>
        </p:nvSpPr>
        <p:spPr/>
        <p:txBody>
          <a:bodyPr/>
          <a:lstStyle/>
          <a:p>
            <a:fld id="{558B6C62-4A03-4E0D-A310-19AEFA6E13BD}" type="slidenum">
              <a:rPr lang="en-US" altLang="en-US"/>
              <a:pPr/>
              <a:t>36</a:t>
            </a:fld>
            <a:endParaRPr lang="en-US" altLang="en-US"/>
          </a:p>
        </p:txBody>
      </p:sp>
      <p:pic>
        <p:nvPicPr>
          <p:cNvPr id="5" name="Content Placeholder 4">
            <a:extLst>
              <a:ext uri="{FF2B5EF4-FFF2-40B4-BE49-F238E27FC236}">
                <a16:creationId xmlns:a16="http://schemas.microsoft.com/office/drawing/2014/main" id="{21C04DC6-A0BD-42AF-A5FB-E70F2F5E26D9}"/>
              </a:ext>
            </a:extLst>
          </p:cNvPr>
          <p:cNvPicPr>
            <a:picLocks noGrp="1" noChangeAspect="1"/>
          </p:cNvPicPr>
          <p:nvPr>
            <p:ph idx="1"/>
          </p:nvPr>
        </p:nvPicPr>
        <p:blipFill>
          <a:blip r:embed="rId3"/>
          <a:stretch>
            <a:fillRect/>
          </a:stretch>
        </p:blipFill>
        <p:spPr>
          <a:xfrm>
            <a:off x="914400" y="987141"/>
            <a:ext cx="7467600" cy="5405194"/>
          </a:xfrm>
          <a:prstGeom prst="rect">
            <a:avLst/>
          </a:prstGeom>
        </p:spPr>
      </p:pic>
    </p:spTree>
    <p:extLst>
      <p:ext uri="{BB962C8B-B14F-4D97-AF65-F5344CB8AC3E}">
        <p14:creationId xmlns:p14="http://schemas.microsoft.com/office/powerpoint/2010/main" val="1996008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1582-D7E2-4B34-92CC-0F36CB0ADF0B}"/>
              </a:ext>
            </a:extLst>
          </p:cNvPr>
          <p:cNvSpPr>
            <a:spLocks noGrp="1"/>
          </p:cNvSpPr>
          <p:nvPr>
            <p:ph type="title"/>
          </p:nvPr>
        </p:nvSpPr>
        <p:spPr/>
        <p:txBody>
          <a:bodyPr/>
          <a:lstStyle/>
          <a:p>
            <a:r>
              <a:rPr lang="en-US" dirty="0"/>
              <a:t>Preserving Spatial Correlation of Yield Distribution</a:t>
            </a:r>
          </a:p>
        </p:txBody>
      </p:sp>
      <p:sp>
        <p:nvSpPr>
          <p:cNvPr id="3" name="Content Placeholder 2">
            <a:extLst>
              <a:ext uri="{FF2B5EF4-FFF2-40B4-BE49-F238E27FC236}">
                <a16:creationId xmlns:a16="http://schemas.microsoft.com/office/drawing/2014/main" id="{00B64A73-DB1A-4F8A-8F45-1A4BCE0CC1B5}"/>
              </a:ext>
            </a:extLst>
          </p:cNvPr>
          <p:cNvSpPr>
            <a:spLocks noGrp="1"/>
          </p:cNvSpPr>
          <p:nvPr>
            <p:ph idx="1"/>
          </p:nvPr>
        </p:nvSpPr>
        <p:spPr/>
        <p:txBody>
          <a:bodyPr/>
          <a:lstStyle/>
          <a:p>
            <a:r>
              <a:rPr lang="en-US" dirty="0"/>
              <a:t>The approach described above is commonly applied in the crop insurance literature (e.g., </a:t>
            </a:r>
            <a:r>
              <a:rPr lang="en-US" dirty="0" err="1"/>
              <a:t>Harri</a:t>
            </a:r>
            <a:r>
              <a:rPr lang="en-US" dirty="0"/>
              <a:t> et al., 2009)</a:t>
            </a:r>
          </a:p>
          <a:p>
            <a:r>
              <a:rPr lang="en-US" dirty="0"/>
              <a:t>However, spatial correlation of yield distributions across counties due to weather, pests, and other environmental factors may not be sufficiently reflected</a:t>
            </a:r>
          </a:p>
          <a:p>
            <a:r>
              <a:rPr lang="en-US" dirty="0"/>
              <a:t>Relatively simple way to incorporate spatial correlation into the shape parameters of the beta distribution is to calculate year- and district-specific </a:t>
            </a:r>
            <a:r>
              <a:rPr lang="el-GR" dirty="0"/>
              <a:t>α</a:t>
            </a:r>
            <a:r>
              <a:rPr lang="en-US" dirty="0"/>
              <a:t> and </a:t>
            </a:r>
            <a:r>
              <a:rPr lang="el-GR" dirty="0"/>
              <a:t>β</a:t>
            </a:r>
            <a:r>
              <a:rPr lang="en-US" dirty="0"/>
              <a:t> parameters conditional on the realized weather, pest, and other events that occurred in that year/district</a:t>
            </a:r>
          </a:p>
          <a:p>
            <a:r>
              <a:rPr lang="en-US" dirty="0"/>
              <a:t>Instead of a fitting a beta distribution over the entire district time series, we assume that the NASS district yield is an average of a distribution of unobserved farm-level yields. </a:t>
            </a:r>
          </a:p>
        </p:txBody>
      </p:sp>
      <p:sp>
        <p:nvSpPr>
          <p:cNvPr id="4" name="Slide Number Placeholder 3">
            <a:extLst>
              <a:ext uri="{FF2B5EF4-FFF2-40B4-BE49-F238E27FC236}">
                <a16:creationId xmlns:a16="http://schemas.microsoft.com/office/drawing/2014/main" id="{E461C4D0-08B2-4752-87EF-80E06D81CEAE}"/>
              </a:ext>
            </a:extLst>
          </p:cNvPr>
          <p:cNvSpPr>
            <a:spLocks noGrp="1"/>
          </p:cNvSpPr>
          <p:nvPr>
            <p:ph type="sldNum" sz="quarter" idx="10"/>
          </p:nvPr>
        </p:nvSpPr>
        <p:spPr/>
        <p:txBody>
          <a:bodyPr/>
          <a:lstStyle/>
          <a:p>
            <a:fld id="{D4325D4D-289E-48C1-B277-2BEB492A7D19}" type="slidenum">
              <a:rPr lang="en-US" smtClean="0"/>
              <a:pPr/>
              <a:t>37</a:t>
            </a:fld>
            <a:endParaRPr lang="en-US" dirty="0"/>
          </a:p>
        </p:txBody>
      </p:sp>
    </p:spTree>
    <p:extLst>
      <p:ext uri="{BB962C8B-B14F-4D97-AF65-F5344CB8AC3E}">
        <p14:creationId xmlns:p14="http://schemas.microsoft.com/office/powerpoint/2010/main" val="3966896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75D3-1A58-4278-9FC8-F4F1AF95D539}"/>
              </a:ext>
            </a:extLst>
          </p:cNvPr>
          <p:cNvSpPr>
            <a:spLocks noGrp="1"/>
          </p:cNvSpPr>
          <p:nvPr>
            <p:ph type="title"/>
          </p:nvPr>
        </p:nvSpPr>
        <p:spPr/>
        <p:txBody>
          <a:bodyPr/>
          <a:lstStyle/>
          <a:p>
            <a:r>
              <a:rPr lang="en-US" dirty="0"/>
              <a:t>Adjusted Yield Distributions</a:t>
            </a:r>
          </a:p>
        </p:txBody>
      </p:sp>
      <p:sp>
        <p:nvSpPr>
          <p:cNvPr id="3" name="Content Placeholder 2">
            <a:extLst>
              <a:ext uri="{FF2B5EF4-FFF2-40B4-BE49-F238E27FC236}">
                <a16:creationId xmlns:a16="http://schemas.microsoft.com/office/drawing/2014/main" id="{A867304F-4BFA-45D0-A3BA-6E7DDE06C50B}"/>
              </a:ext>
            </a:extLst>
          </p:cNvPr>
          <p:cNvSpPr>
            <a:spLocks noGrp="1"/>
          </p:cNvSpPr>
          <p:nvPr>
            <p:ph idx="1"/>
          </p:nvPr>
        </p:nvSpPr>
        <p:spPr/>
        <p:txBody>
          <a:bodyPr/>
          <a:lstStyle/>
          <a:p>
            <a:r>
              <a:rPr lang="en-US" dirty="0"/>
              <a:t>We assume the yield distribution is beta; the unknowns are the two shape parameters and the maximum farm yield </a:t>
            </a:r>
            <a:r>
              <a:rPr lang="en-US" i="1" dirty="0" err="1"/>
              <a:t>h</a:t>
            </a:r>
            <a:r>
              <a:rPr lang="en-US" i="1" baseline="-25000" dirty="0" err="1"/>
              <a:t>t</a:t>
            </a:r>
            <a:endParaRPr lang="en-US" i="1" dirty="0"/>
          </a:p>
          <a:p>
            <a:r>
              <a:rPr lang="en-US" dirty="0"/>
              <a:t>Shape parameters are calculated as:</a:t>
            </a:r>
          </a:p>
          <a:p>
            <a:endParaRPr lang="en-US" dirty="0"/>
          </a:p>
          <a:p>
            <a:endParaRPr lang="en-US" dirty="0"/>
          </a:p>
          <a:p>
            <a:endParaRPr lang="en-US" dirty="0"/>
          </a:p>
          <a:p>
            <a:endParaRPr lang="en-US" dirty="0"/>
          </a:p>
          <a:p>
            <a:r>
              <a:rPr lang="en-US" dirty="0"/>
              <a:t>Where </a:t>
            </a:r>
            <a:r>
              <a:rPr lang="el-GR" i="1" dirty="0"/>
              <a:t>α</a:t>
            </a:r>
            <a:r>
              <a:rPr lang="en-US" i="1" baseline="-25000" dirty="0"/>
              <a:t>t</a:t>
            </a:r>
            <a:r>
              <a:rPr lang="en-US" dirty="0"/>
              <a:t> and </a:t>
            </a:r>
            <a:r>
              <a:rPr lang="el-GR" i="1" dirty="0"/>
              <a:t>β</a:t>
            </a:r>
            <a:r>
              <a:rPr lang="en-US" i="1" baseline="-25000" dirty="0"/>
              <a:t>t</a:t>
            </a:r>
            <a:r>
              <a:rPr lang="en-US" dirty="0"/>
              <a:t> are shape parameters for year </a:t>
            </a:r>
            <a:r>
              <a:rPr lang="en-US" i="1" dirty="0"/>
              <a:t>t</a:t>
            </a:r>
            <a:r>
              <a:rPr lang="en-US" dirty="0"/>
              <a:t> and      is the variance of the normalized yield</a:t>
            </a:r>
          </a:p>
        </p:txBody>
      </p:sp>
      <p:sp>
        <p:nvSpPr>
          <p:cNvPr id="4" name="Slide Number Placeholder 3">
            <a:extLst>
              <a:ext uri="{FF2B5EF4-FFF2-40B4-BE49-F238E27FC236}">
                <a16:creationId xmlns:a16="http://schemas.microsoft.com/office/drawing/2014/main" id="{29679E26-2FA6-434B-A48A-11B4BF9852A3}"/>
              </a:ext>
            </a:extLst>
          </p:cNvPr>
          <p:cNvSpPr>
            <a:spLocks noGrp="1"/>
          </p:cNvSpPr>
          <p:nvPr>
            <p:ph type="sldNum" sz="quarter" idx="10"/>
          </p:nvPr>
        </p:nvSpPr>
        <p:spPr/>
        <p:txBody>
          <a:bodyPr/>
          <a:lstStyle/>
          <a:p>
            <a:fld id="{D4325D4D-289E-48C1-B277-2BEB492A7D19}" type="slidenum">
              <a:rPr lang="en-US" smtClean="0"/>
              <a:pPr/>
              <a:t>38</a:t>
            </a:fld>
            <a:endParaRPr lang="en-US" dirty="0"/>
          </a:p>
        </p:txBody>
      </p:sp>
      <p:pic>
        <p:nvPicPr>
          <p:cNvPr id="5" name="Picture 4">
            <a:extLst>
              <a:ext uri="{FF2B5EF4-FFF2-40B4-BE49-F238E27FC236}">
                <a16:creationId xmlns:a16="http://schemas.microsoft.com/office/drawing/2014/main" id="{8B4BF6E8-96EF-43CA-8B40-8A82BECB9E48}"/>
              </a:ext>
            </a:extLst>
          </p:cNvPr>
          <p:cNvPicPr>
            <a:picLocks noChangeAspect="1"/>
          </p:cNvPicPr>
          <p:nvPr/>
        </p:nvPicPr>
        <p:blipFill>
          <a:blip r:embed="rId2"/>
          <a:stretch>
            <a:fillRect/>
          </a:stretch>
        </p:blipFill>
        <p:spPr>
          <a:xfrm>
            <a:off x="1371600" y="2438400"/>
            <a:ext cx="1847619" cy="1076190"/>
          </a:xfrm>
          <a:prstGeom prst="rect">
            <a:avLst/>
          </a:prstGeom>
        </p:spPr>
      </p:pic>
      <p:pic>
        <p:nvPicPr>
          <p:cNvPr id="6" name="Picture 5">
            <a:extLst>
              <a:ext uri="{FF2B5EF4-FFF2-40B4-BE49-F238E27FC236}">
                <a16:creationId xmlns:a16="http://schemas.microsoft.com/office/drawing/2014/main" id="{66DA82C3-661A-443E-BC51-6BA06FD29451}"/>
              </a:ext>
            </a:extLst>
          </p:cNvPr>
          <p:cNvPicPr>
            <a:picLocks noChangeAspect="1"/>
          </p:cNvPicPr>
          <p:nvPr/>
        </p:nvPicPr>
        <p:blipFill>
          <a:blip r:embed="rId3"/>
          <a:stretch>
            <a:fillRect/>
          </a:stretch>
        </p:blipFill>
        <p:spPr>
          <a:xfrm>
            <a:off x="3733800" y="2438400"/>
            <a:ext cx="2038095" cy="1076190"/>
          </a:xfrm>
          <a:prstGeom prst="rect">
            <a:avLst/>
          </a:prstGeom>
        </p:spPr>
      </p:pic>
      <p:pic>
        <p:nvPicPr>
          <p:cNvPr id="7" name="Picture 6">
            <a:extLst>
              <a:ext uri="{FF2B5EF4-FFF2-40B4-BE49-F238E27FC236}">
                <a16:creationId xmlns:a16="http://schemas.microsoft.com/office/drawing/2014/main" id="{DFB40447-03E5-48B2-A385-1AC3BAD2191D}"/>
              </a:ext>
            </a:extLst>
          </p:cNvPr>
          <p:cNvPicPr>
            <a:picLocks noChangeAspect="1"/>
          </p:cNvPicPr>
          <p:nvPr/>
        </p:nvPicPr>
        <p:blipFill>
          <a:blip r:embed="rId4"/>
          <a:stretch>
            <a:fillRect/>
          </a:stretch>
        </p:blipFill>
        <p:spPr>
          <a:xfrm>
            <a:off x="6781800" y="3657600"/>
            <a:ext cx="318376" cy="342867"/>
          </a:xfrm>
          <a:prstGeom prst="rect">
            <a:avLst/>
          </a:prstGeom>
        </p:spPr>
      </p:pic>
    </p:spTree>
    <p:extLst>
      <p:ext uri="{BB962C8B-B14F-4D97-AF65-F5344CB8AC3E}">
        <p14:creationId xmlns:p14="http://schemas.microsoft.com/office/powerpoint/2010/main" val="4216268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64659-45BB-4DB0-BAFD-F489908454E1}"/>
              </a:ext>
            </a:extLst>
          </p:cNvPr>
          <p:cNvSpPr>
            <a:spLocks noGrp="1"/>
          </p:cNvSpPr>
          <p:nvPr>
            <p:ph type="title"/>
          </p:nvPr>
        </p:nvSpPr>
        <p:spPr/>
        <p:txBody>
          <a:bodyPr/>
          <a:lstStyle/>
          <a:p>
            <a:r>
              <a:rPr lang="en-US" dirty="0"/>
              <a:t>Calibration of Yield Distributions </a:t>
            </a:r>
          </a:p>
        </p:txBody>
      </p:sp>
      <p:sp>
        <p:nvSpPr>
          <p:cNvPr id="3" name="Content Placeholder 2">
            <a:extLst>
              <a:ext uri="{FF2B5EF4-FFF2-40B4-BE49-F238E27FC236}">
                <a16:creationId xmlns:a16="http://schemas.microsoft.com/office/drawing/2014/main" id="{6F522543-FA44-4499-9F1F-C52E988819CF}"/>
              </a:ext>
            </a:extLst>
          </p:cNvPr>
          <p:cNvSpPr>
            <a:spLocks noGrp="1"/>
          </p:cNvSpPr>
          <p:nvPr>
            <p:ph idx="1"/>
          </p:nvPr>
        </p:nvSpPr>
        <p:spPr/>
        <p:txBody>
          <a:bodyPr/>
          <a:lstStyle/>
          <a:p>
            <a:r>
              <a:rPr lang="en-US" dirty="0"/>
              <a:t>To calibrate yield distributions for each crop, district, and year, we search for values of      and </a:t>
            </a:r>
            <a:r>
              <a:rPr lang="en-US" i="1" dirty="0" err="1"/>
              <a:t>h</a:t>
            </a:r>
            <a:r>
              <a:rPr lang="en-US" i="1" baseline="-25000" dirty="0" err="1"/>
              <a:t>t</a:t>
            </a:r>
            <a:r>
              <a:rPr lang="en-US" i="1" dirty="0"/>
              <a:t> </a:t>
            </a:r>
            <a:r>
              <a:rPr lang="en-US" dirty="0"/>
              <a:t>that minimize the difference between the simulated and historical aggregate APH loss cost ratios</a:t>
            </a:r>
          </a:p>
          <a:p>
            <a:r>
              <a:rPr lang="en-US" dirty="0"/>
              <a:t>Simulated aggregate loss cost ratio is calculated as</a:t>
            </a:r>
          </a:p>
          <a:p>
            <a:endParaRPr lang="en-US" dirty="0"/>
          </a:p>
        </p:txBody>
      </p:sp>
      <p:sp>
        <p:nvSpPr>
          <p:cNvPr id="4" name="Slide Number Placeholder 3">
            <a:extLst>
              <a:ext uri="{FF2B5EF4-FFF2-40B4-BE49-F238E27FC236}">
                <a16:creationId xmlns:a16="http://schemas.microsoft.com/office/drawing/2014/main" id="{92D1A177-BA91-4426-A292-69C98424EF75}"/>
              </a:ext>
            </a:extLst>
          </p:cNvPr>
          <p:cNvSpPr>
            <a:spLocks noGrp="1"/>
          </p:cNvSpPr>
          <p:nvPr>
            <p:ph type="sldNum" sz="quarter" idx="10"/>
          </p:nvPr>
        </p:nvSpPr>
        <p:spPr/>
        <p:txBody>
          <a:bodyPr/>
          <a:lstStyle/>
          <a:p>
            <a:fld id="{D4325D4D-289E-48C1-B277-2BEB492A7D19}" type="slidenum">
              <a:rPr lang="en-US" smtClean="0"/>
              <a:pPr/>
              <a:t>39</a:t>
            </a:fld>
            <a:endParaRPr lang="en-US" dirty="0"/>
          </a:p>
        </p:txBody>
      </p:sp>
      <p:pic>
        <p:nvPicPr>
          <p:cNvPr id="5" name="Picture 4">
            <a:extLst>
              <a:ext uri="{FF2B5EF4-FFF2-40B4-BE49-F238E27FC236}">
                <a16:creationId xmlns:a16="http://schemas.microsoft.com/office/drawing/2014/main" id="{AB99B5FF-8CD7-4621-9D21-5C073D2F2D39}"/>
              </a:ext>
            </a:extLst>
          </p:cNvPr>
          <p:cNvPicPr>
            <a:picLocks noChangeAspect="1"/>
          </p:cNvPicPr>
          <p:nvPr/>
        </p:nvPicPr>
        <p:blipFill>
          <a:blip r:embed="rId2"/>
          <a:stretch>
            <a:fillRect/>
          </a:stretch>
        </p:blipFill>
        <p:spPr>
          <a:xfrm>
            <a:off x="3124200" y="1447800"/>
            <a:ext cx="318376" cy="342867"/>
          </a:xfrm>
          <a:prstGeom prst="rect">
            <a:avLst/>
          </a:prstGeom>
        </p:spPr>
      </p:pic>
      <p:pic>
        <p:nvPicPr>
          <p:cNvPr id="6" name="Picture 5">
            <a:extLst>
              <a:ext uri="{FF2B5EF4-FFF2-40B4-BE49-F238E27FC236}">
                <a16:creationId xmlns:a16="http://schemas.microsoft.com/office/drawing/2014/main" id="{C9B43FA9-2DCA-45AC-B1E6-F8ED30D87378}"/>
              </a:ext>
            </a:extLst>
          </p:cNvPr>
          <p:cNvPicPr>
            <a:picLocks noChangeAspect="1"/>
          </p:cNvPicPr>
          <p:nvPr/>
        </p:nvPicPr>
        <p:blipFill>
          <a:blip r:embed="rId3"/>
          <a:stretch>
            <a:fillRect/>
          </a:stretch>
        </p:blipFill>
        <p:spPr>
          <a:xfrm>
            <a:off x="838199" y="2643902"/>
            <a:ext cx="7964047" cy="2842498"/>
          </a:xfrm>
          <a:prstGeom prst="rect">
            <a:avLst/>
          </a:prstGeom>
        </p:spPr>
      </p:pic>
    </p:spTree>
    <p:extLst>
      <p:ext uri="{BB962C8B-B14F-4D97-AF65-F5344CB8AC3E}">
        <p14:creationId xmlns:p14="http://schemas.microsoft.com/office/powerpoint/2010/main" val="4127983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B83AEC52-BAFF-4168-84E0-20776CD37730}"/>
              </a:ext>
            </a:extLst>
          </p:cNvPr>
          <p:cNvSpPr>
            <a:spLocks noGrp="1" noChangeArrowheads="1"/>
          </p:cNvSpPr>
          <p:nvPr>
            <p:ph type="title"/>
          </p:nvPr>
        </p:nvSpPr>
        <p:spPr/>
        <p:txBody>
          <a:bodyPr/>
          <a:lstStyle/>
          <a:p>
            <a:r>
              <a:rPr lang="en-US" altLang="en-US"/>
              <a:t>US Crop Insurance Program</a:t>
            </a:r>
          </a:p>
        </p:txBody>
      </p:sp>
      <p:sp>
        <p:nvSpPr>
          <p:cNvPr id="379907" name="Rectangle 3">
            <a:extLst>
              <a:ext uri="{FF2B5EF4-FFF2-40B4-BE49-F238E27FC236}">
                <a16:creationId xmlns:a16="http://schemas.microsoft.com/office/drawing/2014/main" id="{67772872-1D40-4AB6-955F-C60C1878D01B}"/>
              </a:ext>
            </a:extLst>
          </p:cNvPr>
          <p:cNvSpPr>
            <a:spLocks noGrp="1" noChangeArrowheads="1"/>
          </p:cNvSpPr>
          <p:nvPr>
            <p:ph idx="1"/>
          </p:nvPr>
        </p:nvSpPr>
        <p:spPr/>
        <p:txBody>
          <a:bodyPr/>
          <a:lstStyle/>
          <a:p>
            <a:pPr>
              <a:lnSpc>
                <a:spcPct val="80000"/>
              </a:lnSpc>
              <a:spcAft>
                <a:spcPct val="10000"/>
              </a:spcAft>
            </a:pPr>
            <a:r>
              <a:rPr lang="en-US" altLang="en-US" sz="2000" dirty="0">
                <a:solidFill>
                  <a:srgbClr val="000000"/>
                </a:solidFill>
              </a:rPr>
              <a:t>Annual enrollment prior to planting</a:t>
            </a:r>
          </a:p>
          <a:p>
            <a:pPr>
              <a:lnSpc>
                <a:spcPct val="80000"/>
              </a:lnSpc>
              <a:spcAft>
                <a:spcPct val="10000"/>
              </a:spcAft>
            </a:pPr>
            <a:r>
              <a:rPr lang="en-US" altLang="en-US" sz="2000" dirty="0">
                <a:solidFill>
                  <a:srgbClr val="000000"/>
                </a:solidFill>
              </a:rPr>
              <a:t>Coverage based on</a:t>
            </a:r>
          </a:p>
          <a:p>
            <a:pPr lvl="1">
              <a:lnSpc>
                <a:spcPct val="80000"/>
              </a:lnSpc>
              <a:spcAft>
                <a:spcPct val="10000"/>
              </a:spcAft>
            </a:pPr>
            <a:r>
              <a:rPr lang="en-US" altLang="en-US" sz="2000" dirty="0">
                <a:solidFill>
                  <a:srgbClr val="000000"/>
                </a:solidFill>
              </a:rPr>
              <a:t>Recent yield history</a:t>
            </a:r>
          </a:p>
          <a:p>
            <a:pPr lvl="1">
              <a:lnSpc>
                <a:spcPct val="80000"/>
              </a:lnSpc>
              <a:spcAft>
                <a:spcPct val="10000"/>
              </a:spcAft>
            </a:pPr>
            <a:r>
              <a:rPr lang="en-US" altLang="en-US" sz="2000" dirty="0">
                <a:solidFill>
                  <a:srgbClr val="000000"/>
                </a:solidFill>
              </a:rPr>
              <a:t>Price forecasts</a:t>
            </a:r>
          </a:p>
          <a:p>
            <a:pPr lvl="1">
              <a:lnSpc>
                <a:spcPct val="80000"/>
              </a:lnSpc>
              <a:spcAft>
                <a:spcPct val="10000"/>
              </a:spcAft>
            </a:pPr>
            <a:r>
              <a:rPr lang="en-US" altLang="en-US" sz="2000" dirty="0">
                <a:solidFill>
                  <a:srgbClr val="000000"/>
                </a:solidFill>
              </a:rPr>
              <a:t>Futures contracts</a:t>
            </a:r>
          </a:p>
          <a:p>
            <a:pPr>
              <a:lnSpc>
                <a:spcPct val="80000"/>
              </a:lnSpc>
              <a:spcAft>
                <a:spcPct val="10000"/>
              </a:spcAft>
            </a:pPr>
            <a:r>
              <a:rPr lang="en-US" altLang="en-US" sz="2000" dirty="0">
                <a:solidFill>
                  <a:srgbClr val="000000"/>
                </a:solidFill>
              </a:rPr>
              <a:t>Multiple-peril insurance, revenue and index based plans</a:t>
            </a:r>
          </a:p>
          <a:p>
            <a:pPr>
              <a:lnSpc>
                <a:spcPct val="80000"/>
              </a:lnSpc>
              <a:spcAft>
                <a:spcPct val="10000"/>
              </a:spcAft>
            </a:pPr>
            <a:r>
              <a:rPr lang="en-US" altLang="en-US" sz="2000" dirty="0">
                <a:solidFill>
                  <a:srgbClr val="000000"/>
                </a:solidFill>
              </a:rPr>
              <a:t>Premium rates based on coverage and risk</a:t>
            </a:r>
          </a:p>
          <a:p>
            <a:pPr>
              <a:lnSpc>
                <a:spcPct val="80000"/>
              </a:lnSpc>
              <a:spcAft>
                <a:spcPct val="10000"/>
              </a:spcAft>
            </a:pPr>
            <a:r>
              <a:rPr lang="en-US" altLang="en-US" sz="2000" dirty="0">
                <a:solidFill>
                  <a:srgbClr val="000000"/>
                </a:solidFill>
              </a:rPr>
              <a:t>Indemnity paid if index is triggered or the yield and/or revenue at end of season is below guarantee</a:t>
            </a:r>
            <a:endParaRPr lang="en-US" altLang="en-US" dirty="0"/>
          </a:p>
        </p:txBody>
      </p:sp>
      <p:sp>
        <p:nvSpPr>
          <p:cNvPr id="4" name="Slide Number Placeholder 4">
            <a:extLst>
              <a:ext uri="{FF2B5EF4-FFF2-40B4-BE49-F238E27FC236}">
                <a16:creationId xmlns:a16="http://schemas.microsoft.com/office/drawing/2014/main" id="{0C9B736A-23D1-4F58-9845-39E000D77F4A}"/>
              </a:ext>
            </a:extLst>
          </p:cNvPr>
          <p:cNvSpPr>
            <a:spLocks noGrp="1"/>
          </p:cNvSpPr>
          <p:nvPr>
            <p:ph type="sldNum" sz="quarter" idx="10"/>
          </p:nvPr>
        </p:nvSpPr>
        <p:spPr/>
        <p:txBody>
          <a:bodyPr/>
          <a:lstStyle/>
          <a:p>
            <a:fld id="{508EEBBD-646C-4336-BD62-5DEA2E84317B}" type="slidenum">
              <a:rPr lang="en-US" altLang="en-US"/>
              <a:pPr/>
              <a:t>4</a:t>
            </a:fld>
            <a:endParaRPr lang="en-US" altLang="en-US"/>
          </a:p>
        </p:txBody>
      </p:sp>
      <p:pic>
        <p:nvPicPr>
          <p:cNvPr id="3" name="Picture 2">
            <a:extLst>
              <a:ext uri="{FF2B5EF4-FFF2-40B4-BE49-F238E27FC236}">
                <a16:creationId xmlns:a16="http://schemas.microsoft.com/office/drawing/2014/main" id="{6CEE85D7-9C6D-440F-9531-E62ED27F051C}"/>
              </a:ext>
            </a:extLst>
          </p:cNvPr>
          <p:cNvPicPr>
            <a:picLocks noChangeAspect="1"/>
          </p:cNvPicPr>
          <p:nvPr/>
        </p:nvPicPr>
        <p:blipFill>
          <a:blip r:embed="rId2"/>
          <a:stretch>
            <a:fillRect/>
          </a:stretch>
        </p:blipFill>
        <p:spPr>
          <a:xfrm>
            <a:off x="1524000" y="4224186"/>
            <a:ext cx="5715000" cy="2442247"/>
          </a:xfrm>
          <a:prstGeom prst="rect">
            <a:avLst/>
          </a:prstGeom>
        </p:spPr>
      </p:pic>
      <p:sp>
        <p:nvSpPr>
          <p:cNvPr id="5" name="TextBox 4">
            <a:extLst>
              <a:ext uri="{FF2B5EF4-FFF2-40B4-BE49-F238E27FC236}">
                <a16:creationId xmlns:a16="http://schemas.microsoft.com/office/drawing/2014/main" id="{764C1B04-D752-4AD2-9A74-B1D019F83848}"/>
              </a:ext>
            </a:extLst>
          </p:cNvPr>
          <p:cNvSpPr txBox="1"/>
          <p:nvPr/>
        </p:nvSpPr>
        <p:spPr>
          <a:xfrm>
            <a:off x="7256417" y="6242112"/>
            <a:ext cx="1430383" cy="461665"/>
          </a:xfrm>
          <a:prstGeom prst="rect">
            <a:avLst/>
          </a:prstGeom>
          <a:noFill/>
        </p:spPr>
        <p:txBody>
          <a:bodyPr wrap="square" rtlCol="0">
            <a:spAutoFit/>
          </a:bodyPr>
          <a:lstStyle/>
          <a:p>
            <a:r>
              <a:rPr lang="en-US" sz="1200" dirty="0"/>
              <a:t>Source: USDA RMA, 2017</a:t>
            </a:r>
          </a:p>
        </p:txBody>
      </p:sp>
    </p:spTree>
    <p:extLst>
      <p:ext uri="{BB962C8B-B14F-4D97-AF65-F5344CB8AC3E}">
        <p14:creationId xmlns:p14="http://schemas.microsoft.com/office/powerpoint/2010/main" val="1584757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CB21-AEA5-49AC-BF7F-B5C2099E703D}"/>
              </a:ext>
            </a:extLst>
          </p:cNvPr>
          <p:cNvSpPr>
            <a:spLocks noGrp="1"/>
          </p:cNvSpPr>
          <p:nvPr>
            <p:ph type="title"/>
          </p:nvPr>
        </p:nvSpPr>
        <p:spPr/>
        <p:txBody>
          <a:bodyPr/>
          <a:lstStyle/>
          <a:p>
            <a:r>
              <a:rPr lang="en-US" dirty="0"/>
              <a:t>Calculation of Loss Cost Ratios</a:t>
            </a:r>
          </a:p>
        </p:txBody>
      </p:sp>
      <p:sp>
        <p:nvSpPr>
          <p:cNvPr id="3" name="Content Placeholder 2">
            <a:extLst>
              <a:ext uri="{FF2B5EF4-FFF2-40B4-BE49-F238E27FC236}">
                <a16:creationId xmlns:a16="http://schemas.microsoft.com/office/drawing/2014/main" id="{1C2BCE86-1D79-4467-AF90-963ABDD24FC1}"/>
              </a:ext>
            </a:extLst>
          </p:cNvPr>
          <p:cNvSpPr>
            <a:spLocks noGrp="1"/>
          </p:cNvSpPr>
          <p:nvPr>
            <p:ph idx="1"/>
          </p:nvPr>
        </p:nvSpPr>
        <p:spPr/>
        <p:txBody>
          <a:bodyPr/>
          <a:lstStyle/>
          <a:p>
            <a:r>
              <a:rPr lang="en-US" dirty="0"/>
              <a:t>Based on the parameters of the beta distributions, we then develop a simulation model to calculate the expected loss costs (and estimate a loss cost distribution) for each district-crop combination</a:t>
            </a:r>
          </a:p>
          <a:p>
            <a:r>
              <a:rPr lang="en-US" dirty="0"/>
              <a:t>5000 random yield realizations were drawn from the refitted distribution. For each yield draw, we calculate the indemnity for the APH contracts as follows:</a:t>
            </a:r>
          </a:p>
          <a:p>
            <a:endParaRPr lang="en-US" dirty="0"/>
          </a:p>
          <a:p>
            <a:endParaRPr lang="en-US" dirty="0"/>
          </a:p>
          <a:p>
            <a:r>
              <a:rPr lang="en-US" dirty="0"/>
              <a:t>Where </a:t>
            </a:r>
            <a:r>
              <a:rPr lang="en-US" i="1" dirty="0"/>
              <a:t>p</a:t>
            </a:r>
            <a:r>
              <a:rPr lang="en-US" i="1" baseline="-25000" dirty="0"/>
              <a:t>m</a:t>
            </a:r>
            <a:r>
              <a:rPr lang="en-US" dirty="0"/>
              <a:t> is the price, </a:t>
            </a:r>
            <a:r>
              <a:rPr lang="el-GR" i="1" dirty="0"/>
              <a:t>θ</a:t>
            </a:r>
            <a:r>
              <a:rPr lang="en-US" dirty="0"/>
              <a:t> is the coverage level (</a:t>
            </a:r>
            <a:r>
              <a:rPr lang="el-GR" i="1" dirty="0"/>
              <a:t>θ</a:t>
            </a:r>
            <a:r>
              <a:rPr lang="en-US" i="1" dirty="0"/>
              <a:t> = 0.5, 0.55, …, 0.85), y</a:t>
            </a:r>
            <a:r>
              <a:rPr lang="en-US" i="1" baseline="-25000" dirty="0"/>
              <a:t>e</a:t>
            </a:r>
            <a:r>
              <a:rPr lang="en-US" i="1" dirty="0"/>
              <a:t> </a:t>
            </a:r>
            <a:r>
              <a:rPr lang="en-US" dirty="0"/>
              <a:t>is the expected yield, and </a:t>
            </a:r>
            <a:r>
              <a:rPr lang="en-US" i="1" dirty="0"/>
              <a:t>y</a:t>
            </a:r>
            <a:r>
              <a:rPr lang="en-US" dirty="0"/>
              <a:t> is the yield draw. CAT indemnities are calculated the same way except that only 55% of the price is used.</a:t>
            </a:r>
          </a:p>
          <a:p>
            <a:r>
              <a:rPr lang="en-US" dirty="0"/>
              <a:t>Loss costs at different coverage levels are then calculated for each draw by dividing the indemnity by the yield guarantee (</a:t>
            </a:r>
            <a:r>
              <a:rPr lang="el-GR" i="1" dirty="0"/>
              <a:t>θ</a:t>
            </a:r>
            <a:r>
              <a:rPr lang="en-US" i="1" dirty="0"/>
              <a:t>y</a:t>
            </a:r>
            <a:r>
              <a:rPr lang="en-US" i="1" baseline="-25000" dirty="0"/>
              <a:t>e</a:t>
            </a:r>
            <a:r>
              <a:rPr lang="en-US" i="1" dirty="0"/>
              <a:t>)</a:t>
            </a:r>
            <a:endParaRPr lang="en-US" dirty="0"/>
          </a:p>
          <a:p>
            <a:endParaRPr lang="en-US" dirty="0"/>
          </a:p>
        </p:txBody>
      </p:sp>
      <p:sp>
        <p:nvSpPr>
          <p:cNvPr id="4" name="Slide Number Placeholder 3">
            <a:extLst>
              <a:ext uri="{FF2B5EF4-FFF2-40B4-BE49-F238E27FC236}">
                <a16:creationId xmlns:a16="http://schemas.microsoft.com/office/drawing/2014/main" id="{3E20EAC7-67A4-4E95-8759-5DF5A2803D8D}"/>
              </a:ext>
            </a:extLst>
          </p:cNvPr>
          <p:cNvSpPr>
            <a:spLocks noGrp="1"/>
          </p:cNvSpPr>
          <p:nvPr>
            <p:ph type="sldNum" sz="quarter" idx="10"/>
          </p:nvPr>
        </p:nvSpPr>
        <p:spPr/>
        <p:txBody>
          <a:bodyPr/>
          <a:lstStyle/>
          <a:p>
            <a:fld id="{D4325D4D-289E-48C1-B277-2BEB492A7D19}" type="slidenum">
              <a:rPr lang="en-US" smtClean="0"/>
              <a:pPr/>
              <a:t>40</a:t>
            </a:fld>
            <a:endParaRPr lang="en-US" dirty="0"/>
          </a:p>
        </p:txBody>
      </p:sp>
      <p:pic>
        <p:nvPicPr>
          <p:cNvPr id="5" name="Picture 4">
            <a:extLst>
              <a:ext uri="{FF2B5EF4-FFF2-40B4-BE49-F238E27FC236}">
                <a16:creationId xmlns:a16="http://schemas.microsoft.com/office/drawing/2014/main" id="{13D828C1-0010-41B9-A552-68F6D099BEE3}"/>
              </a:ext>
            </a:extLst>
          </p:cNvPr>
          <p:cNvPicPr>
            <a:picLocks noChangeAspect="1"/>
          </p:cNvPicPr>
          <p:nvPr/>
        </p:nvPicPr>
        <p:blipFill>
          <a:blip r:embed="rId2"/>
          <a:stretch>
            <a:fillRect/>
          </a:stretch>
        </p:blipFill>
        <p:spPr>
          <a:xfrm>
            <a:off x="1308096" y="3286142"/>
            <a:ext cx="4487713" cy="523857"/>
          </a:xfrm>
          <a:prstGeom prst="rect">
            <a:avLst/>
          </a:prstGeom>
        </p:spPr>
      </p:pic>
    </p:spTree>
    <p:extLst>
      <p:ext uri="{BB962C8B-B14F-4D97-AF65-F5344CB8AC3E}">
        <p14:creationId xmlns:p14="http://schemas.microsoft.com/office/powerpoint/2010/main" val="1090150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8" name="Rectangle 4">
            <a:extLst>
              <a:ext uri="{FF2B5EF4-FFF2-40B4-BE49-F238E27FC236}">
                <a16:creationId xmlns:a16="http://schemas.microsoft.com/office/drawing/2014/main" id="{D73657B7-9C71-4C2C-A0AF-4C5BA3041944}"/>
              </a:ext>
            </a:extLst>
          </p:cNvPr>
          <p:cNvSpPr>
            <a:spLocks noGrp="1" noChangeArrowheads="1"/>
          </p:cNvSpPr>
          <p:nvPr>
            <p:ph type="title"/>
          </p:nvPr>
        </p:nvSpPr>
        <p:spPr/>
        <p:txBody>
          <a:bodyPr/>
          <a:lstStyle/>
          <a:p>
            <a:r>
              <a:rPr lang="en-US" altLang="en-US" sz="2000"/>
              <a:t>Summary Statistics of Expected Loss Costs for 2007 APH Corn in Woodbury County, IA without Climate Change (1 million yield draws)</a:t>
            </a:r>
          </a:p>
        </p:txBody>
      </p:sp>
      <p:pic>
        <p:nvPicPr>
          <p:cNvPr id="405512" name="Picture 8">
            <a:extLst>
              <a:ext uri="{FF2B5EF4-FFF2-40B4-BE49-F238E27FC236}">
                <a16:creationId xmlns:a16="http://schemas.microsoft.com/office/drawing/2014/main" id="{CD30F8DC-9C49-4BA3-904B-B4220A54281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838" y="1219200"/>
            <a:ext cx="8602362"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4">
            <a:extLst>
              <a:ext uri="{FF2B5EF4-FFF2-40B4-BE49-F238E27FC236}">
                <a16:creationId xmlns:a16="http://schemas.microsoft.com/office/drawing/2014/main" id="{8F403F57-880D-426C-924B-054297548A8C}"/>
              </a:ext>
            </a:extLst>
          </p:cNvPr>
          <p:cNvSpPr>
            <a:spLocks noGrp="1"/>
          </p:cNvSpPr>
          <p:nvPr>
            <p:ph type="sldNum" sz="quarter" idx="10"/>
          </p:nvPr>
        </p:nvSpPr>
        <p:spPr/>
        <p:txBody>
          <a:bodyPr/>
          <a:lstStyle/>
          <a:p>
            <a:fld id="{C7F11A28-FA3A-4FBE-9921-CC6C570EE79F}" type="slidenum">
              <a:rPr lang="en-US" altLang="en-US"/>
              <a:pPr/>
              <a:t>41</a:t>
            </a:fld>
            <a:endParaRPr lang="en-US" altLang="en-US"/>
          </a:p>
        </p:txBody>
      </p:sp>
    </p:spTree>
    <p:extLst>
      <p:ext uri="{BB962C8B-B14F-4D97-AF65-F5344CB8AC3E}">
        <p14:creationId xmlns:p14="http://schemas.microsoft.com/office/powerpoint/2010/main" val="3000507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BE01-B98C-42AE-A1C3-A538AD82E9C9}"/>
              </a:ext>
            </a:extLst>
          </p:cNvPr>
          <p:cNvSpPr>
            <a:spLocks noGrp="1"/>
          </p:cNvSpPr>
          <p:nvPr>
            <p:ph type="title"/>
          </p:nvPr>
        </p:nvSpPr>
        <p:spPr/>
        <p:txBody>
          <a:bodyPr/>
          <a:lstStyle/>
          <a:p>
            <a:r>
              <a:rPr lang="en-US" dirty="0"/>
              <a:t>Revenue Insurance</a:t>
            </a:r>
          </a:p>
        </p:txBody>
      </p:sp>
      <p:sp>
        <p:nvSpPr>
          <p:cNvPr id="3" name="Content Placeholder 2">
            <a:extLst>
              <a:ext uri="{FF2B5EF4-FFF2-40B4-BE49-F238E27FC236}">
                <a16:creationId xmlns:a16="http://schemas.microsoft.com/office/drawing/2014/main" id="{CBCED686-871E-4C15-9CFF-EF8ABD2F1BD5}"/>
              </a:ext>
            </a:extLst>
          </p:cNvPr>
          <p:cNvSpPr>
            <a:spLocks noGrp="1"/>
          </p:cNvSpPr>
          <p:nvPr>
            <p:ph idx="1"/>
          </p:nvPr>
        </p:nvSpPr>
        <p:spPr/>
        <p:txBody>
          <a:bodyPr/>
          <a:lstStyle/>
          <a:p>
            <a:r>
              <a:rPr lang="en-US" dirty="0"/>
              <a:t>Although multiple revenue product options have more recently been consolidated, we modeled multiple options based on whether revenue guarantees were based on planting time prices or contained an option to recalculate the guarantee at harvest if prices were higher (there are also differences in month and futures contract used):</a:t>
            </a:r>
          </a:p>
          <a:p>
            <a:endParaRPr lang="en-US" dirty="0"/>
          </a:p>
          <a:p>
            <a:endParaRPr lang="en-US" dirty="0"/>
          </a:p>
          <a:p>
            <a:endParaRPr lang="en-US" dirty="0"/>
          </a:p>
          <a:p>
            <a:endParaRPr lang="en-US" dirty="0"/>
          </a:p>
          <a:p>
            <a:endParaRPr lang="en-US" dirty="0"/>
          </a:p>
          <a:p>
            <a:r>
              <a:rPr lang="en-US" dirty="0"/>
              <a:t>Loss cost for revenue products is calculated as:</a:t>
            </a:r>
          </a:p>
          <a:p>
            <a:endParaRPr lang="en-US" dirty="0"/>
          </a:p>
        </p:txBody>
      </p:sp>
      <p:sp>
        <p:nvSpPr>
          <p:cNvPr id="4" name="Slide Number Placeholder 3">
            <a:extLst>
              <a:ext uri="{FF2B5EF4-FFF2-40B4-BE49-F238E27FC236}">
                <a16:creationId xmlns:a16="http://schemas.microsoft.com/office/drawing/2014/main" id="{AD242BB7-0893-48DE-8DAB-79A0D331CDCF}"/>
              </a:ext>
            </a:extLst>
          </p:cNvPr>
          <p:cNvSpPr>
            <a:spLocks noGrp="1"/>
          </p:cNvSpPr>
          <p:nvPr>
            <p:ph type="sldNum" sz="quarter" idx="10"/>
          </p:nvPr>
        </p:nvSpPr>
        <p:spPr/>
        <p:txBody>
          <a:bodyPr/>
          <a:lstStyle/>
          <a:p>
            <a:fld id="{D4325D4D-289E-48C1-B277-2BEB492A7D19}" type="slidenum">
              <a:rPr lang="en-US" smtClean="0"/>
              <a:pPr/>
              <a:t>42</a:t>
            </a:fld>
            <a:endParaRPr lang="en-US" dirty="0"/>
          </a:p>
        </p:txBody>
      </p:sp>
      <p:pic>
        <p:nvPicPr>
          <p:cNvPr id="5" name="Picture 4">
            <a:extLst>
              <a:ext uri="{FF2B5EF4-FFF2-40B4-BE49-F238E27FC236}">
                <a16:creationId xmlns:a16="http://schemas.microsoft.com/office/drawing/2014/main" id="{853B6ECF-336A-45B4-AEDB-6D7990164D49}"/>
              </a:ext>
            </a:extLst>
          </p:cNvPr>
          <p:cNvPicPr>
            <a:picLocks noChangeAspect="1"/>
          </p:cNvPicPr>
          <p:nvPr/>
        </p:nvPicPr>
        <p:blipFill>
          <a:blip r:embed="rId2"/>
          <a:stretch>
            <a:fillRect/>
          </a:stretch>
        </p:blipFill>
        <p:spPr>
          <a:xfrm>
            <a:off x="838200" y="3276600"/>
            <a:ext cx="8211933" cy="1600200"/>
          </a:xfrm>
          <a:prstGeom prst="rect">
            <a:avLst/>
          </a:prstGeom>
        </p:spPr>
      </p:pic>
      <p:pic>
        <p:nvPicPr>
          <p:cNvPr id="6" name="Picture 5">
            <a:extLst>
              <a:ext uri="{FF2B5EF4-FFF2-40B4-BE49-F238E27FC236}">
                <a16:creationId xmlns:a16="http://schemas.microsoft.com/office/drawing/2014/main" id="{61FE4259-5E23-464A-B3FA-EF0699ACF55F}"/>
              </a:ext>
            </a:extLst>
          </p:cNvPr>
          <p:cNvPicPr>
            <a:picLocks noChangeAspect="1"/>
          </p:cNvPicPr>
          <p:nvPr/>
        </p:nvPicPr>
        <p:blipFill>
          <a:blip r:embed="rId3"/>
          <a:stretch>
            <a:fillRect/>
          </a:stretch>
        </p:blipFill>
        <p:spPr>
          <a:xfrm>
            <a:off x="914400" y="5509206"/>
            <a:ext cx="5018463" cy="643730"/>
          </a:xfrm>
          <a:prstGeom prst="rect">
            <a:avLst/>
          </a:prstGeom>
        </p:spPr>
      </p:pic>
    </p:spTree>
    <p:extLst>
      <p:ext uri="{BB962C8B-B14F-4D97-AF65-F5344CB8AC3E}">
        <p14:creationId xmlns:p14="http://schemas.microsoft.com/office/powerpoint/2010/main" val="3617156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D65C-CD5E-45E0-9325-05BFF84424C3}"/>
              </a:ext>
            </a:extLst>
          </p:cNvPr>
          <p:cNvSpPr>
            <a:spLocks noGrp="1"/>
          </p:cNvSpPr>
          <p:nvPr>
            <p:ph type="title"/>
          </p:nvPr>
        </p:nvSpPr>
        <p:spPr/>
        <p:txBody>
          <a:bodyPr/>
          <a:lstStyle/>
          <a:p>
            <a:r>
              <a:rPr lang="en-US" dirty="0"/>
              <a:t>Additional Adjustments</a:t>
            </a:r>
          </a:p>
        </p:txBody>
      </p:sp>
      <p:sp>
        <p:nvSpPr>
          <p:cNvPr id="3" name="Content Placeholder 2">
            <a:extLst>
              <a:ext uri="{FF2B5EF4-FFF2-40B4-BE49-F238E27FC236}">
                <a16:creationId xmlns:a16="http://schemas.microsoft.com/office/drawing/2014/main" id="{502FDEEF-54FB-4221-89D0-BDFDFC1E58EE}"/>
              </a:ext>
            </a:extLst>
          </p:cNvPr>
          <p:cNvSpPr>
            <a:spLocks noGrp="1"/>
          </p:cNvSpPr>
          <p:nvPr>
            <p:ph idx="1"/>
          </p:nvPr>
        </p:nvSpPr>
        <p:spPr>
          <a:xfrm>
            <a:off x="457200" y="838200"/>
            <a:ext cx="8229600" cy="5287963"/>
          </a:xfrm>
        </p:spPr>
        <p:txBody>
          <a:bodyPr/>
          <a:lstStyle/>
          <a:p>
            <a:r>
              <a:rPr lang="en-US" dirty="0"/>
              <a:t>Once the base-year loss costs were simulated for major crops for each of the major insurance products, we estimated a regression to determine the relationship between loss cost ratios for an aggregate of all other crops in the insurance program and those for major crops in that district. These parameters were used to simulate loss cost ratios for the all other crops aggregate in each district/year</a:t>
            </a:r>
          </a:p>
          <a:p>
            <a:r>
              <a:rPr lang="en-US" dirty="0"/>
              <a:t>Loss cost ratios for CAT should be the same as 50% buy-up if the pool of insured producers has the same yield distribution</a:t>
            </a:r>
          </a:p>
          <a:p>
            <a:pPr lvl="1"/>
            <a:r>
              <a:rPr lang="en-US" dirty="0"/>
              <a:t>Loss ratios implied were too high to replicate historical losses for CAT, which is consistent with self-selection by less-risky producers</a:t>
            </a:r>
          </a:p>
          <a:p>
            <a:pPr lvl="1"/>
            <a:r>
              <a:rPr lang="en-US" dirty="0"/>
              <a:t>Thus, we calculated scaling factors for CAT relative to 50% buy-up at the crop/district level based on historical data </a:t>
            </a:r>
          </a:p>
          <a:p>
            <a:r>
              <a:rPr lang="en-US" dirty="0"/>
              <a:t>Similarly, using the same calibrated yield distributions to generate expected loss cost ratios for a given coverage level across all reinsurance pools generated simulated indemnities too high for premiums in Commercial and too low for those in Developmental or Assigned Risk pools, consistent with companies selected against FCIC. Thus, we calculated scaling factors for reinsurance pools also.</a:t>
            </a:r>
          </a:p>
        </p:txBody>
      </p:sp>
      <p:sp>
        <p:nvSpPr>
          <p:cNvPr id="4" name="Slide Number Placeholder 3">
            <a:extLst>
              <a:ext uri="{FF2B5EF4-FFF2-40B4-BE49-F238E27FC236}">
                <a16:creationId xmlns:a16="http://schemas.microsoft.com/office/drawing/2014/main" id="{69B1B364-E0A6-4520-AF90-EF4779007B90}"/>
              </a:ext>
            </a:extLst>
          </p:cNvPr>
          <p:cNvSpPr>
            <a:spLocks noGrp="1"/>
          </p:cNvSpPr>
          <p:nvPr>
            <p:ph type="sldNum" sz="quarter" idx="10"/>
          </p:nvPr>
        </p:nvSpPr>
        <p:spPr/>
        <p:txBody>
          <a:bodyPr/>
          <a:lstStyle/>
          <a:p>
            <a:fld id="{D4325D4D-289E-48C1-B277-2BEB492A7D19}" type="slidenum">
              <a:rPr lang="en-US" smtClean="0"/>
              <a:pPr/>
              <a:t>43</a:t>
            </a:fld>
            <a:endParaRPr lang="en-US" dirty="0"/>
          </a:p>
        </p:txBody>
      </p:sp>
    </p:spTree>
    <p:extLst>
      <p:ext uri="{BB962C8B-B14F-4D97-AF65-F5344CB8AC3E}">
        <p14:creationId xmlns:p14="http://schemas.microsoft.com/office/powerpoint/2010/main" val="2229824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F34E-6926-4763-A2C9-62AFB3431179}"/>
              </a:ext>
            </a:extLst>
          </p:cNvPr>
          <p:cNvSpPr>
            <a:spLocks noGrp="1"/>
          </p:cNvSpPr>
          <p:nvPr>
            <p:ph type="title"/>
          </p:nvPr>
        </p:nvSpPr>
        <p:spPr/>
        <p:txBody>
          <a:bodyPr/>
          <a:lstStyle/>
          <a:p>
            <a:r>
              <a:rPr lang="en-US" dirty="0"/>
              <a:t>Incorporation of Climate Change Impacts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448BDC2-A628-452D-AF11-0FA88E5B818D}"/>
                  </a:ext>
                </a:extLst>
              </p:cNvPr>
              <p:cNvSpPr>
                <a:spLocks noGrp="1"/>
              </p:cNvSpPr>
              <p:nvPr>
                <p:ph idx="1"/>
              </p:nvPr>
            </p:nvSpPr>
            <p:spPr/>
            <p:txBody>
              <a:bodyPr/>
              <a:lstStyle/>
              <a:p>
                <a:r>
                  <a:rPr lang="en-US" dirty="0"/>
                  <a:t>Following the construction of the baseline loss cost ratios for each year in our sample, we now incorporate changes in mean yields and yield variability under our climate scenarios</a:t>
                </a:r>
              </a:p>
              <a:p>
                <a:pPr lvl="1"/>
                <a:r>
                  <a:rPr lang="en-US" dirty="0"/>
                  <a:t>Assume estimated climate change effect on mean yield and yield variance based on EPIC and FASOM models for a future year are      and      , respectively. </a:t>
                </a:r>
              </a:p>
              <a:p>
                <a:pPr lvl="2"/>
                <a:r>
                  <a:rPr lang="en-US" dirty="0"/>
                  <a:t>We then calculate the new mean yield and variance by adding these differences to the baseline values</a:t>
                </a:r>
              </a:p>
              <a:p>
                <a:pPr lvl="2"/>
                <a:r>
                  <a:rPr lang="en-US" dirty="0"/>
                  <a:t>Using the new mean and variance values and a method of moments approach, we adjust the shape parameters of the baseline beta distribution to capture the estimated climate change effect on the yield distribution </a:t>
                </a:r>
              </a:p>
              <a:p>
                <a:pPr lvl="2"/>
                <a:r>
                  <a:rPr lang="en-US" dirty="0"/>
                  <a:t>Similar procedure is used to adjust the lognormal price distribution given the change in the mean and variance of prices under climate scenarios. New scale and shape parameters are: </a:t>
                </a:r>
              </a:p>
              <a:p>
                <a:pPr marL="457200" lvl="2" indent="0">
                  <a:buNone/>
                </a:pPr>
                <a:r>
                  <a:rPr lang="en-US" dirty="0"/>
                  <a:t>	</a:t>
                </a:r>
                <a14:m>
                  <m:oMath xmlns:m="http://schemas.openxmlformats.org/officeDocument/2006/math">
                    <m:sSub>
                      <m:sSubPr>
                        <m:ctrlPr>
                          <a:rPr lang="en-US" i="1"/>
                        </m:ctrlPr>
                      </m:sSubPr>
                      <m:e>
                        <m:r>
                          <a:rPr lang="en-US" i="1"/>
                          <m:t>𝜇</m:t>
                        </m:r>
                      </m:e>
                      <m:sub>
                        <m:r>
                          <a:rPr lang="en-US" i="1"/>
                          <m:t>𝑐</m:t>
                        </m:r>
                        <m:r>
                          <a:rPr lang="en-US" i="1"/>
                          <m:t> </m:t>
                        </m:r>
                      </m:sub>
                    </m:sSub>
                    <m:r>
                      <a:rPr lang="en-US" i="1"/>
                      <m:t>=</m:t>
                    </m:r>
                    <m:func>
                      <m:funcPr>
                        <m:ctrlPr>
                          <a:rPr lang="en-US" i="1"/>
                        </m:ctrlPr>
                      </m:funcPr>
                      <m:fName>
                        <m:r>
                          <m:rPr>
                            <m:sty m:val="p"/>
                          </m:rPr>
                          <a:rPr lang="en-US"/>
                          <m:t>ln</m:t>
                        </m:r>
                      </m:fName>
                      <m:e>
                        <m:r>
                          <a:rPr lang="en-US" i="1"/>
                          <m:t>𝐸</m:t>
                        </m:r>
                        <m:d>
                          <m:dPr>
                            <m:ctrlPr>
                              <a:rPr lang="en-US" i="1"/>
                            </m:ctrlPr>
                          </m:dPr>
                          <m:e>
                            <m:sSub>
                              <m:sSubPr>
                                <m:ctrlPr>
                                  <a:rPr lang="en-US" i="1"/>
                                </m:ctrlPr>
                              </m:sSubPr>
                              <m:e>
                                <m:r>
                                  <a:rPr lang="en-US" i="1"/>
                                  <m:t>𝑝</m:t>
                                </m:r>
                              </m:e>
                              <m:sub>
                                <m:r>
                                  <a:rPr lang="en-US" i="1"/>
                                  <m:t>𝑐</m:t>
                                </m:r>
                              </m:sub>
                            </m:sSub>
                          </m:e>
                        </m:d>
                        <m:r>
                          <a:rPr lang="en-US" i="1"/>
                          <m:t>−</m:t>
                        </m:r>
                        <m:f>
                          <m:fPr>
                            <m:ctrlPr>
                              <a:rPr lang="en-US" i="1"/>
                            </m:ctrlPr>
                          </m:fPr>
                          <m:num>
                            <m:r>
                              <a:rPr lang="en-US" i="1"/>
                              <m:t>1</m:t>
                            </m:r>
                          </m:num>
                          <m:den>
                            <m:r>
                              <a:rPr lang="en-US" i="1"/>
                              <m:t>2</m:t>
                            </m:r>
                          </m:den>
                        </m:f>
                        <m:d>
                          <m:dPr>
                            <m:begChr m:val="["/>
                            <m:endChr m:val="]"/>
                            <m:ctrlPr>
                              <a:rPr lang="en-US" i="1"/>
                            </m:ctrlPr>
                          </m:dPr>
                          <m:e>
                            <m:r>
                              <a:rPr lang="en-US" i="1"/>
                              <m:t>1+</m:t>
                            </m:r>
                            <m:f>
                              <m:fPr>
                                <m:ctrlPr>
                                  <a:rPr lang="en-US" i="1"/>
                                </m:ctrlPr>
                              </m:fPr>
                              <m:num>
                                <m:r>
                                  <a:rPr lang="en-US" i="1"/>
                                  <m:t>𝑉𝑎𝑟</m:t>
                                </m:r>
                                <m:r>
                                  <a:rPr lang="en-US" i="1"/>
                                  <m:t>(</m:t>
                                </m:r>
                                <m:sSub>
                                  <m:sSubPr>
                                    <m:ctrlPr>
                                      <a:rPr lang="en-US" i="1"/>
                                    </m:ctrlPr>
                                  </m:sSubPr>
                                  <m:e>
                                    <m:r>
                                      <a:rPr lang="en-US" i="1"/>
                                      <m:t>𝑝</m:t>
                                    </m:r>
                                  </m:e>
                                  <m:sub>
                                    <m:r>
                                      <a:rPr lang="en-US" i="1"/>
                                      <m:t>𝑐</m:t>
                                    </m:r>
                                  </m:sub>
                                </m:sSub>
                                <m:r>
                                  <a:rPr lang="en-US" i="1"/>
                                  <m:t>)</m:t>
                                </m:r>
                              </m:num>
                              <m:den>
                                <m:sSup>
                                  <m:sSupPr>
                                    <m:ctrlPr>
                                      <a:rPr lang="en-US" i="1"/>
                                    </m:ctrlPr>
                                  </m:sSupPr>
                                  <m:e>
                                    <m:r>
                                      <a:rPr lang="en-US" i="1"/>
                                      <m:t>𝐸</m:t>
                                    </m:r>
                                    <m:r>
                                      <a:rPr lang="en-US" i="1"/>
                                      <m:t>(</m:t>
                                    </m:r>
                                    <m:sSub>
                                      <m:sSubPr>
                                        <m:ctrlPr>
                                          <a:rPr lang="en-US" i="1"/>
                                        </m:ctrlPr>
                                      </m:sSubPr>
                                      <m:e>
                                        <m:r>
                                          <a:rPr lang="en-US" i="1"/>
                                          <m:t>𝑝</m:t>
                                        </m:r>
                                      </m:e>
                                      <m:sub>
                                        <m:r>
                                          <a:rPr lang="en-US" i="1"/>
                                          <m:t>𝑐</m:t>
                                        </m:r>
                                      </m:sub>
                                    </m:sSub>
                                    <m:r>
                                      <a:rPr lang="en-US" i="1"/>
                                      <m:t>)</m:t>
                                    </m:r>
                                  </m:e>
                                  <m:sup>
                                    <m:r>
                                      <a:rPr lang="en-US" i="1"/>
                                      <m:t>2</m:t>
                                    </m:r>
                                  </m:sup>
                                </m:sSup>
                              </m:den>
                            </m:f>
                          </m:e>
                        </m:d>
                      </m:e>
                    </m:func>
                  </m:oMath>
                </a14:m>
                <a:r>
                  <a:rPr lang="en-US" dirty="0"/>
                  <a:t>,  </a:t>
                </a:r>
                <a14:m>
                  <m:oMath xmlns:m="http://schemas.openxmlformats.org/officeDocument/2006/math">
                    <m:sSub>
                      <m:sSubPr>
                        <m:ctrlPr>
                          <a:rPr lang="en-US" i="1"/>
                        </m:ctrlPr>
                      </m:sSubPr>
                      <m:e>
                        <m:r>
                          <a:rPr lang="en-US" i="1"/>
                          <m:t>𝜎</m:t>
                        </m:r>
                      </m:e>
                      <m:sub>
                        <m:r>
                          <a:rPr lang="en-US" i="1"/>
                          <m:t>𝑐</m:t>
                        </m:r>
                      </m:sub>
                    </m:sSub>
                    <m:r>
                      <a:rPr lang="en-US" i="1"/>
                      <m:t>= </m:t>
                    </m:r>
                    <m:rad>
                      <m:radPr>
                        <m:degHide m:val="on"/>
                        <m:ctrlPr>
                          <a:rPr lang="en-US" i="1"/>
                        </m:ctrlPr>
                      </m:radPr>
                      <m:deg/>
                      <m:e>
                        <m:r>
                          <a:rPr lang="en-US" i="1"/>
                          <m:t>𝑙𝑛</m:t>
                        </m:r>
                        <m:d>
                          <m:dPr>
                            <m:begChr m:val="["/>
                            <m:endChr m:val="]"/>
                            <m:ctrlPr>
                              <a:rPr lang="en-US" i="1"/>
                            </m:ctrlPr>
                          </m:dPr>
                          <m:e>
                            <m:f>
                              <m:fPr>
                                <m:ctrlPr>
                                  <a:rPr lang="en-US" i="1"/>
                                </m:ctrlPr>
                              </m:fPr>
                              <m:num>
                                <m:r>
                                  <a:rPr lang="en-US" i="1"/>
                                  <m:t>𝑉𝑎𝑟</m:t>
                                </m:r>
                                <m:r>
                                  <a:rPr lang="en-US" i="1"/>
                                  <m:t>(</m:t>
                                </m:r>
                                <m:sSub>
                                  <m:sSubPr>
                                    <m:ctrlPr>
                                      <a:rPr lang="en-US" i="1"/>
                                    </m:ctrlPr>
                                  </m:sSubPr>
                                  <m:e>
                                    <m:r>
                                      <a:rPr lang="en-US" i="1"/>
                                      <m:t>𝑝</m:t>
                                    </m:r>
                                  </m:e>
                                  <m:sub>
                                    <m:r>
                                      <a:rPr lang="en-US" i="1"/>
                                      <m:t>𝑐</m:t>
                                    </m:r>
                                  </m:sub>
                                </m:sSub>
                                <m:r>
                                  <a:rPr lang="en-US" i="1"/>
                                  <m:t>)</m:t>
                                </m:r>
                              </m:num>
                              <m:den>
                                <m:sSup>
                                  <m:sSupPr>
                                    <m:ctrlPr>
                                      <a:rPr lang="en-US" i="1"/>
                                    </m:ctrlPr>
                                  </m:sSupPr>
                                  <m:e>
                                    <m:r>
                                      <a:rPr lang="en-US" i="1"/>
                                      <m:t>𝐸</m:t>
                                    </m:r>
                                    <m:r>
                                      <a:rPr lang="en-US" i="1"/>
                                      <m:t>(</m:t>
                                    </m:r>
                                    <m:sSub>
                                      <m:sSubPr>
                                        <m:ctrlPr>
                                          <a:rPr lang="en-US" i="1"/>
                                        </m:ctrlPr>
                                      </m:sSubPr>
                                      <m:e>
                                        <m:r>
                                          <a:rPr lang="en-US" i="1"/>
                                          <m:t>𝑝</m:t>
                                        </m:r>
                                      </m:e>
                                      <m:sub>
                                        <m:r>
                                          <a:rPr lang="en-US" i="1"/>
                                          <m:t>𝑐</m:t>
                                        </m:r>
                                      </m:sub>
                                    </m:sSub>
                                    <m:r>
                                      <a:rPr lang="en-US" i="1"/>
                                      <m:t>)</m:t>
                                    </m:r>
                                  </m:e>
                                  <m:sup>
                                    <m:r>
                                      <a:rPr lang="en-US" i="1"/>
                                      <m:t>2</m:t>
                                    </m:r>
                                  </m:sup>
                                </m:sSup>
                              </m:den>
                            </m:f>
                          </m:e>
                        </m:d>
                      </m:e>
                    </m:rad>
                  </m:oMath>
                </a14:m>
                <a:endParaRPr lang="en-US" dirty="0"/>
              </a:p>
              <a:p>
                <a:pPr marL="457200" lvl="2" indent="0">
                  <a:buNone/>
                </a:pPr>
                <a:r>
                  <a:rPr lang="en-US" dirty="0"/>
                  <a:t>    where E(</a:t>
                </a:r>
                <a:r>
                  <a:rPr lang="en-US" dirty="0" err="1"/>
                  <a:t>p</a:t>
                </a:r>
                <a:r>
                  <a:rPr lang="en-US" baseline="-25000" dirty="0" err="1"/>
                  <a:t>C</a:t>
                </a:r>
                <a:r>
                  <a:rPr lang="en-US" dirty="0"/>
                  <a:t>) and Var(p</a:t>
                </a:r>
                <a:r>
                  <a:rPr lang="en-US" baseline="-25000" dirty="0"/>
                  <a:t>c</a:t>
                </a:r>
                <a:r>
                  <a:rPr lang="en-US" dirty="0"/>
                  <a:t>) are the new mean price and price variance under climate change</a:t>
                </a:r>
              </a:p>
            </p:txBody>
          </p:sp>
        </mc:Choice>
        <mc:Fallback>
          <p:sp>
            <p:nvSpPr>
              <p:cNvPr id="3" name="Content Placeholder 2">
                <a:extLst>
                  <a:ext uri="{FF2B5EF4-FFF2-40B4-BE49-F238E27FC236}">
                    <a16:creationId xmlns:a16="http://schemas.microsoft.com/office/drawing/2014/main" id="{9448BDC2-A628-452D-AF11-0FA88E5B818D}"/>
                  </a:ext>
                </a:extLst>
              </p:cNvPr>
              <p:cNvSpPr>
                <a:spLocks noGrp="1" noRot="1" noChangeAspect="1" noMove="1" noResize="1" noEditPoints="1" noAdjustHandles="1" noChangeArrowheads="1" noChangeShapeType="1" noTextEdit="1"/>
              </p:cNvSpPr>
              <p:nvPr>
                <p:ph idx="1"/>
              </p:nvPr>
            </p:nvSpPr>
            <p:spPr>
              <a:blipFill>
                <a:blip r:embed="rId3"/>
                <a:stretch>
                  <a:fillRect l="-296" t="-612" r="-222" b="-416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2C0900A-1D5F-4664-B488-0C47FA6EA8F3}"/>
              </a:ext>
            </a:extLst>
          </p:cNvPr>
          <p:cNvSpPr>
            <a:spLocks noGrp="1"/>
          </p:cNvSpPr>
          <p:nvPr>
            <p:ph type="sldNum" sz="quarter" idx="10"/>
          </p:nvPr>
        </p:nvSpPr>
        <p:spPr/>
        <p:txBody>
          <a:bodyPr/>
          <a:lstStyle/>
          <a:p>
            <a:fld id="{D4325D4D-289E-48C1-B277-2BEB492A7D19}" type="slidenum">
              <a:rPr lang="en-US" smtClean="0"/>
              <a:pPr/>
              <a:t>44</a:t>
            </a:fld>
            <a:endParaRPr lang="en-US" dirty="0"/>
          </a:p>
        </p:txBody>
      </p:sp>
      <p:sp>
        <p:nvSpPr>
          <p:cNvPr id="7" name="Rectangle 2">
            <a:extLst>
              <a:ext uri="{FF2B5EF4-FFF2-40B4-BE49-F238E27FC236}">
                <a16:creationId xmlns:a16="http://schemas.microsoft.com/office/drawing/2014/main" id="{733076AB-1071-4341-ADA6-A01F6D943EB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3541EA8D-7522-4833-B8BE-5F2B5FFB6177}"/>
              </a:ext>
            </a:extLst>
          </p:cNvPr>
          <p:cNvPicPr>
            <a:picLocks noChangeAspect="1"/>
          </p:cNvPicPr>
          <p:nvPr/>
        </p:nvPicPr>
        <p:blipFill>
          <a:blip r:embed="rId4"/>
          <a:stretch>
            <a:fillRect/>
          </a:stretch>
        </p:blipFill>
        <p:spPr>
          <a:xfrm>
            <a:off x="6760123" y="2455899"/>
            <a:ext cx="326477" cy="287301"/>
          </a:xfrm>
          <a:prstGeom prst="rect">
            <a:avLst/>
          </a:prstGeom>
        </p:spPr>
      </p:pic>
      <p:pic>
        <p:nvPicPr>
          <p:cNvPr id="9" name="Picture 8">
            <a:extLst>
              <a:ext uri="{FF2B5EF4-FFF2-40B4-BE49-F238E27FC236}">
                <a16:creationId xmlns:a16="http://schemas.microsoft.com/office/drawing/2014/main" id="{B08F333E-500D-4792-8132-704509BB45BD}"/>
              </a:ext>
            </a:extLst>
          </p:cNvPr>
          <p:cNvPicPr>
            <a:picLocks noChangeAspect="1"/>
          </p:cNvPicPr>
          <p:nvPr/>
        </p:nvPicPr>
        <p:blipFill>
          <a:blip r:embed="rId5"/>
          <a:stretch>
            <a:fillRect/>
          </a:stretch>
        </p:blipFill>
        <p:spPr>
          <a:xfrm>
            <a:off x="7500956" y="2435900"/>
            <a:ext cx="385743" cy="327297"/>
          </a:xfrm>
          <a:prstGeom prst="rect">
            <a:avLst/>
          </a:prstGeom>
        </p:spPr>
      </p:pic>
    </p:spTree>
    <p:extLst>
      <p:ext uri="{BB962C8B-B14F-4D97-AF65-F5344CB8AC3E}">
        <p14:creationId xmlns:p14="http://schemas.microsoft.com/office/powerpoint/2010/main" val="3897354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4000" cy="990601"/>
          </a:xfrm>
        </p:spPr>
        <p:txBody>
          <a:bodyPr/>
          <a:lstStyle/>
          <a:p>
            <a:r>
              <a:rPr lang="en-US" sz="3200" dirty="0"/>
              <a:t>Sample Comparison of Simulated Corn Yield Distributions in Woodbury County, IA Across Climate Scenarios</a:t>
            </a:r>
          </a:p>
        </p:txBody>
      </p:sp>
      <p:sp>
        <p:nvSpPr>
          <p:cNvPr id="3" name="Slide Number Placeholder 2"/>
          <p:cNvSpPr>
            <a:spLocks noGrp="1"/>
          </p:cNvSpPr>
          <p:nvPr>
            <p:ph type="sldNum" sz="quarter" idx="10"/>
          </p:nvPr>
        </p:nvSpPr>
        <p:spPr/>
        <p:txBody>
          <a:bodyPr/>
          <a:lstStyle/>
          <a:p>
            <a:fld id="{0C3E401C-8C8E-4BDF-AB98-856DB3A809D9}" type="slidenum">
              <a:rPr lang="en-US" smtClean="0"/>
              <a:pPr/>
              <a:t>45</a:t>
            </a:fld>
            <a:endParaRPr lang="en-US"/>
          </a:p>
        </p:txBody>
      </p:sp>
      <p:pic>
        <p:nvPicPr>
          <p:cNvPr id="4638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0455" y="1598065"/>
            <a:ext cx="5443112" cy="473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375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8B3ED29C-5F2C-427C-9728-EC735A3E94B4}"/>
              </a:ext>
            </a:extLst>
          </p:cNvPr>
          <p:cNvSpPr>
            <a:spLocks noGrp="1" noChangeArrowheads="1"/>
          </p:cNvSpPr>
          <p:nvPr>
            <p:ph type="title"/>
          </p:nvPr>
        </p:nvSpPr>
        <p:spPr/>
        <p:txBody>
          <a:bodyPr/>
          <a:lstStyle/>
          <a:p>
            <a:r>
              <a:rPr lang="en-US" altLang="en-US"/>
              <a:t>Standard Reinsurance Agreement Model</a:t>
            </a:r>
          </a:p>
        </p:txBody>
      </p:sp>
      <p:sp>
        <p:nvSpPr>
          <p:cNvPr id="270339" name="Rectangle 3">
            <a:extLst>
              <a:ext uri="{FF2B5EF4-FFF2-40B4-BE49-F238E27FC236}">
                <a16:creationId xmlns:a16="http://schemas.microsoft.com/office/drawing/2014/main" id="{BD9A01DA-B9D4-4B43-9C58-5ECCC7175E54}"/>
              </a:ext>
            </a:extLst>
          </p:cNvPr>
          <p:cNvSpPr>
            <a:spLocks noGrp="1" noChangeArrowheads="1"/>
          </p:cNvSpPr>
          <p:nvPr>
            <p:ph idx="1"/>
          </p:nvPr>
        </p:nvSpPr>
        <p:spPr/>
        <p:txBody>
          <a:bodyPr/>
          <a:lstStyle/>
          <a:p>
            <a:pPr>
              <a:lnSpc>
                <a:spcPct val="80000"/>
              </a:lnSpc>
            </a:pPr>
            <a:r>
              <a:rPr lang="en-US" altLang="en-US" dirty="0"/>
              <a:t>Using information developed by the EPIC, Stochastic FASOM, and yield distribution models we estimate the impacts that the SRA has on outcomes under alternative climate change scenarios using the SRA Model (</a:t>
            </a:r>
            <a:r>
              <a:rPr lang="en-US" altLang="en-US" dirty="0" err="1"/>
              <a:t>Vedenov</a:t>
            </a:r>
            <a:r>
              <a:rPr lang="en-US" altLang="en-US" dirty="0"/>
              <a:t> et al., 2004; </a:t>
            </a:r>
            <a:r>
              <a:rPr lang="en-US" altLang="en-US" dirty="0" err="1"/>
              <a:t>Vedenov</a:t>
            </a:r>
            <a:r>
              <a:rPr lang="en-US" altLang="en-US" dirty="0"/>
              <a:t> et al., 2006)</a:t>
            </a:r>
          </a:p>
          <a:p>
            <a:pPr>
              <a:lnSpc>
                <a:spcPct val="80000"/>
              </a:lnSpc>
            </a:pPr>
            <a:r>
              <a:rPr lang="en-US" altLang="en-US" dirty="0"/>
              <a:t>Objective is to simulate distributions of rates of return from underwriting crop insurance</a:t>
            </a:r>
          </a:p>
          <a:p>
            <a:pPr>
              <a:lnSpc>
                <a:spcPct val="80000"/>
              </a:lnSpc>
            </a:pPr>
            <a:r>
              <a:rPr lang="en-US" altLang="en-US" dirty="0"/>
              <a:t>Model the distribution of loss ratios by state and reinsurance fund for each participating organization reinsured by the FCIC </a:t>
            </a:r>
          </a:p>
          <a:p>
            <a:pPr>
              <a:lnSpc>
                <a:spcPct val="80000"/>
              </a:lnSpc>
            </a:pPr>
            <a:r>
              <a:rPr lang="en-US" altLang="en-US" dirty="0"/>
              <a:t>The model currently includes 10 crops and five major types of insurance </a:t>
            </a:r>
          </a:p>
          <a:p>
            <a:pPr lvl="1">
              <a:lnSpc>
                <a:spcPct val="80000"/>
              </a:lnSpc>
            </a:pPr>
            <a:r>
              <a:rPr lang="en-US" altLang="en-US" sz="2000" dirty="0"/>
              <a:t>crops include:  barley, corn, cotton, hay, potatoes, rice, soybeans, grain sorghum, and wheat (winter and spring) </a:t>
            </a:r>
          </a:p>
          <a:p>
            <a:pPr lvl="1">
              <a:lnSpc>
                <a:spcPct val="80000"/>
              </a:lnSpc>
            </a:pPr>
            <a:r>
              <a:rPr lang="en-US" altLang="en-US" sz="2000" dirty="0"/>
              <a:t>insurance plans include:  Catastrophic (CAT), Actual Production History (APH) yield insurance, Crop Revenue Coverage (CRC), Income Protection (IP) (each at 50, 55, 60, 65, 70, 75, 80 and 85% coverage levels), and Revenue Assurance (RA) (at 65, 70, 75, 80 and 85% coverage levels) </a:t>
            </a:r>
          </a:p>
        </p:txBody>
      </p:sp>
      <p:sp>
        <p:nvSpPr>
          <p:cNvPr id="4" name="Slide Number Placeholder 4">
            <a:extLst>
              <a:ext uri="{FF2B5EF4-FFF2-40B4-BE49-F238E27FC236}">
                <a16:creationId xmlns:a16="http://schemas.microsoft.com/office/drawing/2014/main" id="{DEEC7178-2ADF-46A0-9352-EBA33C9DF618}"/>
              </a:ext>
            </a:extLst>
          </p:cNvPr>
          <p:cNvSpPr>
            <a:spLocks noGrp="1"/>
          </p:cNvSpPr>
          <p:nvPr>
            <p:ph type="sldNum" sz="quarter" idx="10"/>
          </p:nvPr>
        </p:nvSpPr>
        <p:spPr/>
        <p:txBody>
          <a:bodyPr/>
          <a:lstStyle/>
          <a:p>
            <a:fld id="{6F62B526-B2A2-4EE4-B055-620B19B0125D}" type="slidenum">
              <a:rPr lang="en-US" altLang="en-US"/>
              <a:pPr/>
              <a:t>46</a:t>
            </a:fld>
            <a:endParaRPr lang="en-US" altLang="en-US"/>
          </a:p>
        </p:txBody>
      </p:sp>
    </p:spTree>
    <p:extLst>
      <p:ext uri="{BB962C8B-B14F-4D97-AF65-F5344CB8AC3E}">
        <p14:creationId xmlns:p14="http://schemas.microsoft.com/office/powerpoint/2010/main" val="1314488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1E51-1282-42C6-A78A-AC0334849708}"/>
              </a:ext>
            </a:extLst>
          </p:cNvPr>
          <p:cNvSpPr>
            <a:spLocks noGrp="1"/>
          </p:cNvSpPr>
          <p:nvPr>
            <p:ph type="title"/>
          </p:nvPr>
        </p:nvSpPr>
        <p:spPr/>
        <p:txBody>
          <a:bodyPr/>
          <a:lstStyle/>
          <a:p>
            <a:r>
              <a:rPr lang="en-US" dirty="0"/>
              <a:t>Simulated Baseline Returns vs. Actual Historical Returns</a:t>
            </a:r>
          </a:p>
        </p:txBody>
      </p:sp>
      <p:sp>
        <p:nvSpPr>
          <p:cNvPr id="4" name="Slide Number Placeholder 3">
            <a:extLst>
              <a:ext uri="{FF2B5EF4-FFF2-40B4-BE49-F238E27FC236}">
                <a16:creationId xmlns:a16="http://schemas.microsoft.com/office/drawing/2014/main" id="{AD5CBC40-CC2B-4057-A3DA-244D030E1F7A}"/>
              </a:ext>
            </a:extLst>
          </p:cNvPr>
          <p:cNvSpPr>
            <a:spLocks noGrp="1"/>
          </p:cNvSpPr>
          <p:nvPr>
            <p:ph type="sldNum" sz="quarter" idx="10"/>
          </p:nvPr>
        </p:nvSpPr>
        <p:spPr/>
        <p:txBody>
          <a:bodyPr/>
          <a:lstStyle/>
          <a:p>
            <a:fld id="{D4325D4D-289E-48C1-B277-2BEB492A7D19}" type="slidenum">
              <a:rPr lang="en-US" smtClean="0"/>
              <a:pPr/>
              <a:t>47</a:t>
            </a:fld>
            <a:endParaRPr lang="en-US" dirty="0"/>
          </a:p>
        </p:txBody>
      </p:sp>
      <p:pic>
        <p:nvPicPr>
          <p:cNvPr id="10" name="Content Placeholder 9">
            <a:extLst>
              <a:ext uri="{FF2B5EF4-FFF2-40B4-BE49-F238E27FC236}">
                <a16:creationId xmlns:a16="http://schemas.microsoft.com/office/drawing/2014/main" id="{136200AA-83AC-4B46-8E9F-FEF93BFEB64D}"/>
              </a:ext>
            </a:extLst>
          </p:cNvPr>
          <p:cNvPicPr>
            <a:picLocks noGrp="1" noChangeAspect="1"/>
          </p:cNvPicPr>
          <p:nvPr>
            <p:ph idx="1"/>
          </p:nvPr>
        </p:nvPicPr>
        <p:blipFill>
          <a:blip r:embed="rId2"/>
          <a:stretch>
            <a:fillRect/>
          </a:stretch>
        </p:blipFill>
        <p:spPr>
          <a:xfrm>
            <a:off x="2057400" y="597342"/>
            <a:ext cx="5029200" cy="6074479"/>
          </a:xfrm>
          <a:prstGeom prst="rect">
            <a:avLst/>
          </a:prstGeom>
        </p:spPr>
      </p:pic>
    </p:spTree>
    <p:extLst>
      <p:ext uri="{BB962C8B-B14F-4D97-AF65-F5344CB8AC3E}">
        <p14:creationId xmlns:p14="http://schemas.microsoft.com/office/powerpoint/2010/main" val="1228806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4F41B-8559-4B19-A4B2-133923175E1C}"/>
              </a:ext>
            </a:extLst>
          </p:cNvPr>
          <p:cNvSpPr>
            <a:spLocks noGrp="1"/>
          </p:cNvSpPr>
          <p:nvPr>
            <p:ph type="title"/>
          </p:nvPr>
        </p:nvSpPr>
        <p:spPr/>
        <p:txBody>
          <a:bodyPr/>
          <a:lstStyle/>
          <a:p>
            <a:r>
              <a:rPr lang="en-US" dirty="0"/>
              <a:t>Effects on Returns to Insurance Companies</a:t>
            </a:r>
          </a:p>
        </p:txBody>
      </p:sp>
      <p:pic>
        <p:nvPicPr>
          <p:cNvPr id="5" name="Content Placeholder 4">
            <a:extLst>
              <a:ext uri="{FF2B5EF4-FFF2-40B4-BE49-F238E27FC236}">
                <a16:creationId xmlns:a16="http://schemas.microsoft.com/office/drawing/2014/main" id="{3B25B6FF-50D7-455F-AF41-4B1D9059F789}"/>
              </a:ext>
            </a:extLst>
          </p:cNvPr>
          <p:cNvPicPr>
            <a:picLocks noGrp="1" noChangeAspect="1"/>
          </p:cNvPicPr>
          <p:nvPr>
            <p:ph sz="half" idx="1"/>
          </p:nvPr>
        </p:nvPicPr>
        <p:blipFill>
          <a:blip r:embed="rId3"/>
          <a:stretch>
            <a:fillRect/>
          </a:stretch>
        </p:blipFill>
        <p:spPr>
          <a:xfrm>
            <a:off x="152400" y="1143000"/>
            <a:ext cx="4525100" cy="1695741"/>
          </a:xfrm>
          <a:prstGeom prst="rect">
            <a:avLst/>
          </a:prstGeom>
        </p:spPr>
      </p:pic>
      <p:sp>
        <p:nvSpPr>
          <p:cNvPr id="6" name="Content Placeholder 5">
            <a:extLst>
              <a:ext uri="{FF2B5EF4-FFF2-40B4-BE49-F238E27FC236}">
                <a16:creationId xmlns:a16="http://schemas.microsoft.com/office/drawing/2014/main" id="{6B6B3628-6D4E-4375-8244-68E71D1AAA31}"/>
              </a:ext>
            </a:extLst>
          </p:cNvPr>
          <p:cNvSpPr>
            <a:spLocks noGrp="1"/>
          </p:cNvSpPr>
          <p:nvPr>
            <p:ph sz="half" idx="2"/>
          </p:nvPr>
        </p:nvSpPr>
        <p:spPr/>
        <p:txBody>
          <a:bodyPr/>
          <a:lstStyle/>
          <a:p>
            <a:r>
              <a:rPr lang="en-US" dirty="0"/>
              <a:t>Relatively small impacts in the aggregate across all crops at the national level (vary from 3.1 percentage points below to 1.2 percentage points above base return of 23.5%)</a:t>
            </a:r>
          </a:p>
          <a:p>
            <a:r>
              <a:rPr lang="en-US" dirty="0"/>
              <a:t>Reflects risk protection provided to companies by the SRA</a:t>
            </a:r>
          </a:p>
          <a:p>
            <a:r>
              <a:rPr lang="en-US" dirty="0"/>
              <a:t>Substantially larger impacts on gains to the FCIC than the companies (range from 26.8 below to 14.4 above base simulated return of 12.7%)</a:t>
            </a:r>
          </a:p>
          <a:p>
            <a:r>
              <a:rPr lang="en-US" dirty="0"/>
              <a:t>Obscures distributional impacts across states</a:t>
            </a:r>
          </a:p>
        </p:txBody>
      </p:sp>
      <p:sp>
        <p:nvSpPr>
          <p:cNvPr id="4" name="Slide Number Placeholder 3">
            <a:extLst>
              <a:ext uri="{FF2B5EF4-FFF2-40B4-BE49-F238E27FC236}">
                <a16:creationId xmlns:a16="http://schemas.microsoft.com/office/drawing/2014/main" id="{A0301CE6-4D19-407B-8C0F-437DE5A3319B}"/>
              </a:ext>
            </a:extLst>
          </p:cNvPr>
          <p:cNvSpPr>
            <a:spLocks noGrp="1"/>
          </p:cNvSpPr>
          <p:nvPr>
            <p:ph type="sldNum" sz="quarter" idx="10"/>
          </p:nvPr>
        </p:nvSpPr>
        <p:spPr/>
        <p:txBody>
          <a:bodyPr/>
          <a:lstStyle/>
          <a:p>
            <a:fld id="{D4325D4D-289E-48C1-B277-2BEB492A7D19}" type="slidenum">
              <a:rPr lang="en-US" smtClean="0"/>
              <a:pPr/>
              <a:t>48</a:t>
            </a:fld>
            <a:endParaRPr lang="en-US" dirty="0"/>
          </a:p>
        </p:txBody>
      </p:sp>
      <p:pic>
        <p:nvPicPr>
          <p:cNvPr id="7" name="Picture 6">
            <a:extLst>
              <a:ext uri="{FF2B5EF4-FFF2-40B4-BE49-F238E27FC236}">
                <a16:creationId xmlns:a16="http://schemas.microsoft.com/office/drawing/2014/main" id="{0A0A6D22-896F-49FD-93EA-3C06EF01E4F8}"/>
              </a:ext>
            </a:extLst>
          </p:cNvPr>
          <p:cNvPicPr>
            <a:picLocks noChangeAspect="1"/>
          </p:cNvPicPr>
          <p:nvPr/>
        </p:nvPicPr>
        <p:blipFill>
          <a:blip r:embed="rId4"/>
          <a:stretch>
            <a:fillRect/>
          </a:stretch>
        </p:blipFill>
        <p:spPr>
          <a:xfrm>
            <a:off x="66797" y="3369094"/>
            <a:ext cx="4733803" cy="2270096"/>
          </a:xfrm>
          <a:prstGeom prst="rect">
            <a:avLst/>
          </a:prstGeom>
        </p:spPr>
      </p:pic>
    </p:spTree>
    <p:extLst>
      <p:ext uri="{BB962C8B-B14F-4D97-AF65-F5344CB8AC3E}">
        <p14:creationId xmlns:p14="http://schemas.microsoft.com/office/powerpoint/2010/main" val="2650708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C26ECBB7-82D2-4374-9619-4BDA62437B79}"/>
              </a:ext>
            </a:extLst>
          </p:cNvPr>
          <p:cNvSpPr>
            <a:spLocks noGrp="1" noChangeArrowheads="1"/>
          </p:cNvSpPr>
          <p:nvPr>
            <p:ph type="title"/>
          </p:nvPr>
        </p:nvSpPr>
        <p:spPr/>
        <p:txBody>
          <a:bodyPr/>
          <a:lstStyle/>
          <a:p>
            <a:r>
              <a:rPr lang="en-US" altLang="en-US"/>
              <a:t>Summary</a:t>
            </a:r>
          </a:p>
        </p:txBody>
      </p:sp>
      <p:sp>
        <p:nvSpPr>
          <p:cNvPr id="432131" name="Rectangle 3">
            <a:extLst>
              <a:ext uri="{FF2B5EF4-FFF2-40B4-BE49-F238E27FC236}">
                <a16:creationId xmlns:a16="http://schemas.microsoft.com/office/drawing/2014/main" id="{6DA70A8C-F4E0-4E37-8048-0B94A92C8D00}"/>
              </a:ext>
            </a:extLst>
          </p:cNvPr>
          <p:cNvSpPr>
            <a:spLocks noGrp="1" noChangeArrowheads="1"/>
          </p:cNvSpPr>
          <p:nvPr>
            <p:ph idx="1"/>
          </p:nvPr>
        </p:nvSpPr>
        <p:spPr/>
        <p:txBody>
          <a:bodyPr/>
          <a:lstStyle/>
          <a:p>
            <a:r>
              <a:rPr lang="en-US" dirty="0"/>
              <a:t>Crop yields are affected by changes in temperature, precipitation, and other aspects of climate in a very heterogeneous way</a:t>
            </a:r>
          </a:p>
          <a:p>
            <a:r>
              <a:rPr lang="en-US" altLang="en-US" sz="2000" dirty="0"/>
              <a:t>In addition to changes in mean yields, changes in variability are important for farmer decisions and probability of losses</a:t>
            </a:r>
          </a:p>
          <a:p>
            <a:pPr lvl="1"/>
            <a:r>
              <a:rPr lang="en-US" altLang="en-US" sz="2000" dirty="0"/>
              <a:t>Could have increase in mean yield, but also increase in expected losses (changes in the lower tail of the distribution drive indemnities)</a:t>
            </a:r>
          </a:p>
          <a:p>
            <a:r>
              <a:rPr lang="en-US" altLang="en-US" sz="2000" dirty="0"/>
              <a:t>Insurance can help farmers manage risk, but certain crops/regions/coverage levels may become infeasible under climate change</a:t>
            </a:r>
          </a:p>
          <a:p>
            <a:pPr lvl="1"/>
            <a:r>
              <a:rPr lang="en-US" altLang="en-US" sz="2000" dirty="0"/>
              <a:t>Need to account for companies selecting against FCIC</a:t>
            </a:r>
          </a:p>
          <a:p>
            <a:r>
              <a:rPr lang="en-US" dirty="0"/>
              <a:t>Potentially substantial shifts in crop production and commodity markets, though considerable uncertainty</a:t>
            </a:r>
          </a:p>
          <a:p>
            <a:r>
              <a:rPr lang="en-US" altLang="en-US" sz="2000" dirty="0"/>
              <a:t>Adaptation is likely to have an important influence</a:t>
            </a:r>
          </a:p>
        </p:txBody>
      </p:sp>
      <p:sp>
        <p:nvSpPr>
          <p:cNvPr id="4" name="Slide Number Placeholder 4">
            <a:extLst>
              <a:ext uri="{FF2B5EF4-FFF2-40B4-BE49-F238E27FC236}">
                <a16:creationId xmlns:a16="http://schemas.microsoft.com/office/drawing/2014/main" id="{AA9C80AF-92FF-448C-A02E-8247EF0CA135}"/>
              </a:ext>
            </a:extLst>
          </p:cNvPr>
          <p:cNvSpPr>
            <a:spLocks noGrp="1"/>
          </p:cNvSpPr>
          <p:nvPr>
            <p:ph type="sldNum" sz="quarter" idx="10"/>
          </p:nvPr>
        </p:nvSpPr>
        <p:spPr/>
        <p:txBody>
          <a:bodyPr/>
          <a:lstStyle/>
          <a:p>
            <a:fld id="{0BD196D5-441F-4968-9B0E-E33B43123764}" type="slidenum">
              <a:rPr lang="en-US" altLang="en-US"/>
              <a:pPr/>
              <a:t>49</a:t>
            </a:fld>
            <a:endParaRPr lang="en-US" altLang="en-US"/>
          </a:p>
        </p:txBody>
      </p:sp>
    </p:spTree>
    <p:extLst>
      <p:ext uri="{BB962C8B-B14F-4D97-AF65-F5344CB8AC3E}">
        <p14:creationId xmlns:p14="http://schemas.microsoft.com/office/powerpoint/2010/main" val="439980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74448-0388-4E62-B12A-D0CE05DC39E5}"/>
              </a:ext>
            </a:extLst>
          </p:cNvPr>
          <p:cNvSpPr>
            <a:spLocks noGrp="1"/>
          </p:cNvSpPr>
          <p:nvPr>
            <p:ph type="title"/>
          </p:nvPr>
        </p:nvSpPr>
        <p:spPr/>
        <p:txBody>
          <a:bodyPr/>
          <a:lstStyle/>
          <a:p>
            <a:r>
              <a:rPr lang="en-US" dirty="0"/>
              <a:t>Crop Insurance Liabilities, Premiums, and Indemnities</a:t>
            </a:r>
          </a:p>
        </p:txBody>
      </p:sp>
      <p:sp>
        <p:nvSpPr>
          <p:cNvPr id="4" name="Slide Number Placeholder 3">
            <a:extLst>
              <a:ext uri="{FF2B5EF4-FFF2-40B4-BE49-F238E27FC236}">
                <a16:creationId xmlns:a16="http://schemas.microsoft.com/office/drawing/2014/main" id="{7EBBF0FE-8EA6-45A8-AAA1-8DC245FA098A}"/>
              </a:ext>
            </a:extLst>
          </p:cNvPr>
          <p:cNvSpPr>
            <a:spLocks noGrp="1"/>
          </p:cNvSpPr>
          <p:nvPr>
            <p:ph type="sldNum" sz="quarter" idx="10"/>
          </p:nvPr>
        </p:nvSpPr>
        <p:spPr/>
        <p:txBody>
          <a:bodyPr/>
          <a:lstStyle/>
          <a:p>
            <a:fld id="{D4325D4D-289E-48C1-B277-2BEB492A7D19}" type="slidenum">
              <a:rPr lang="en-US" smtClean="0"/>
              <a:pPr/>
              <a:t>5</a:t>
            </a:fld>
            <a:endParaRPr lang="en-US" dirty="0"/>
          </a:p>
        </p:txBody>
      </p:sp>
      <p:pic>
        <p:nvPicPr>
          <p:cNvPr id="5" name="Content Placeholder 4">
            <a:extLst>
              <a:ext uri="{FF2B5EF4-FFF2-40B4-BE49-F238E27FC236}">
                <a16:creationId xmlns:a16="http://schemas.microsoft.com/office/drawing/2014/main" id="{D691DCE6-5638-40A1-8429-988C751CA273}"/>
              </a:ext>
            </a:extLst>
          </p:cNvPr>
          <p:cNvPicPr>
            <a:picLocks noGrp="1" noChangeAspect="1"/>
          </p:cNvPicPr>
          <p:nvPr>
            <p:ph idx="1"/>
          </p:nvPr>
        </p:nvPicPr>
        <p:blipFill>
          <a:blip r:embed="rId3"/>
          <a:stretch>
            <a:fillRect/>
          </a:stretch>
        </p:blipFill>
        <p:spPr>
          <a:xfrm>
            <a:off x="198120" y="612647"/>
            <a:ext cx="6334125" cy="3352800"/>
          </a:xfrm>
          <a:prstGeom prst="rect">
            <a:avLst/>
          </a:prstGeom>
        </p:spPr>
      </p:pic>
      <p:pic>
        <p:nvPicPr>
          <p:cNvPr id="6" name="Picture 5">
            <a:extLst>
              <a:ext uri="{FF2B5EF4-FFF2-40B4-BE49-F238E27FC236}">
                <a16:creationId xmlns:a16="http://schemas.microsoft.com/office/drawing/2014/main" id="{7978E197-B9F7-4FE7-85A4-BFA32AA146D9}"/>
              </a:ext>
            </a:extLst>
          </p:cNvPr>
          <p:cNvPicPr>
            <a:picLocks noChangeAspect="1"/>
          </p:cNvPicPr>
          <p:nvPr/>
        </p:nvPicPr>
        <p:blipFill>
          <a:blip r:embed="rId4"/>
          <a:stretch>
            <a:fillRect/>
          </a:stretch>
        </p:blipFill>
        <p:spPr>
          <a:xfrm>
            <a:off x="474617" y="4096941"/>
            <a:ext cx="3940999" cy="2761059"/>
          </a:xfrm>
          <a:prstGeom prst="rect">
            <a:avLst/>
          </a:prstGeom>
        </p:spPr>
      </p:pic>
      <p:pic>
        <p:nvPicPr>
          <p:cNvPr id="7" name="Picture 6">
            <a:extLst>
              <a:ext uri="{FF2B5EF4-FFF2-40B4-BE49-F238E27FC236}">
                <a16:creationId xmlns:a16="http://schemas.microsoft.com/office/drawing/2014/main" id="{1F0F3E01-B266-4896-805B-A7FDFC22AF32}"/>
              </a:ext>
            </a:extLst>
          </p:cNvPr>
          <p:cNvPicPr>
            <a:picLocks noChangeAspect="1"/>
          </p:cNvPicPr>
          <p:nvPr/>
        </p:nvPicPr>
        <p:blipFill>
          <a:blip r:embed="rId5"/>
          <a:stretch>
            <a:fillRect/>
          </a:stretch>
        </p:blipFill>
        <p:spPr>
          <a:xfrm>
            <a:off x="4876800" y="3985041"/>
            <a:ext cx="3808862" cy="2793716"/>
          </a:xfrm>
          <a:prstGeom prst="rect">
            <a:avLst/>
          </a:prstGeom>
        </p:spPr>
      </p:pic>
      <p:pic>
        <p:nvPicPr>
          <p:cNvPr id="9" name="Picture 8">
            <a:extLst>
              <a:ext uri="{FF2B5EF4-FFF2-40B4-BE49-F238E27FC236}">
                <a16:creationId xmlns:a16="http://schemas.microsoft.com/office/drawing/2014/main" id="{C9AC8BEC-448F-4C65-A90A-8870B30DE641}"/>
              </a:ext>
            </a:extLst>
          </p:cNvPr>
          <p:cNvPicPr>
            <a:picLocks noChangeAspect="1"/>
          </p:cNvPicPr>
          <p:nvPr/>
        </p:nvPicPr>
        <p:blipFill>
          <a:blip r:embed="rId6"/>
          <a:stretch>
            <a:fillRect/>
          </a:stretch>
        </p:blipFill>
        <p:spPr>
          <a:xfrm>
            <a:off x="6781231" y="3233208"/>
            <a:ext cx="1432684" cy="512108"/>
          </a:xfrm>
          <a:prstGeom prst="rect">
            <a:avLst/>
          </a:prstGeom>
        </p:spPr>
      </p:pic>
    </p:spTree>
    <p:extLst>
      <p:ext uri="{BB962C8B-B14F-4D97-AF65-F5344CB8AC3E}">
        <p14:creationId xmlns:p14="http://schemas.microsoft.com/office/powerpoint/2010/main" val="67025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A065-9C6E-4AFC-959E-5422456D8F86}"/>
              </a:ext>
            </a:extLst>
          </p:cNvPr>
          <p:cNvSpPr>
            <a:spLocks noGrp="1"/>
          </p:cNvSpPr>
          <p:nvPr>
            <p:ph type="title"/>
          </p:nvPr>
        </p:nvSpPr>
        <p:spPr/>
        <p:txBody>
          <a:bodyPr/>
          <a:lstStyle/>
          <a:p>
            <a:r>
              <a:rPr lang="en-US" dirty="0"/>
              <a:t>Ongoing and Future Research</a:t>
            </a:r>
          </a:p>
        </p:txBody>
      </p:sp>
      <p:sp>
        <p:nvSpPr>
          <p:cNvPr id="3" name="Content Placeholder 2">
            <a:extLst>
              <a:ext uri="{FF2B5EF4-FFF2-40B4-BE49-F238E27FC236}">
                <a16:creationId xmlns:a16="http://schemas.microsoft.com/office/drawing/2014/main" id="{0302220C-886E-4D95-90F7-E27FA235DDDD}"/>
              </a:ext>
            </a:extLst>
          </p:cNvPr>
          <p:cNvSpPr>
            <a:spLocks noGrp="1"/>
          </p:cNvSpPr>
          <p:nvPr>
            <p:ph idx="1"/>
          </p:nvPr>
        </p:nvSpPr>
        <p:spPr/>
        <p:txBody>
          <a:bodyPr/>
          <a:lstStyle/>
          <a:p>
            <a:r>
              <a:rPr lang="en-US" dirty="0"/>
              <a:t>Updated climate scenarios and crop models</a:t>
            </a:r>
          </a:p>
          <a:p>
            <a:r>
              <a:rPr lang="en-US" dirty="0"/>
              <a:t>Need to better account for extreme events</a:t>
            </a:r>
          </a:p>
          <a:p>
            <a:pPr lvl="1"/>
            <a:r>
              <a:rPr lang="en-US" altLang="en-US" dirty="0"/>
              <a:t>Using historical data implicitly assumes low frequency high loss events are reflected</a:t>
            </a:r>
          </a:p>
          <a:p>
            <a:pPr lvl="1"/>
            <a:r>
              <a:rPr lang="en-US" altLang="en-US" dirty="0"/>
              <a:t>Data series for some crops/regions may not be long enough to capture and probability of these events may change in the future</a:t>
            </a:r>
          </a:p>
          <a:p>
            <a:r>
              <a:rPr lang="en-US" altLang="en-US" dirty="0"/>
              <a:t>Behavioral adjustments in insurance purchases and company decisions</a:t>
            </a:r>
          </a:p>
          <a:p>
            <a:r>
              <a:rPr lang="en-US" altLang="en-US" dirty="0"/>
              <a:t>Incorporate impacts on pasture, livestock, and forest productivity</a:t>
            </a:r>
          </a:p>
          <a:p>
            <a:r>
              <a:rPr lang="en-US" dirty="0"/>
              <a:t>International climate impacts on forests and agriculture</a:t>
            </a:r>
          </a:p>
          <a:p>
            <a:r>
              <a:rPr lang="en-US" dirty="0"/>
              <a:t>Integration of climate impacts and adaptation with mitigation</a:t>
            </a:r>
          </a:p>
          <a:p>
            <a:pPr lvl="1"/>
            <a:r>
              <a:rPr lang="en-US" dirty="0"/>
              <a:t>Energy prices</a:t>
            </a:r>
          </a:p>
          <a:p>
            <a:pPr lvl="1"/>
            <a:r>
              <a:rPr lang="en-US" dirty="0"/>
              <a:t>Renewable fuels assumptions</a:t>
            </a:r>
          </a:p>
          <a:p>
            <a:pPr lvl="1"/>
            <a:r>
              <a:rPr lang="en-US" dirty="0"/>
              <a:t>Technological progress assumptions</a:t>
            </a:r>
          </a:p>
          <a:p>
            <a:pPr lvl="1"/>
            <a:r>
              <a:rPr lang="en-US" dirty="0"/>
              <a:t>Carbon price paths</a:t>
            </a:r>
          </a:p>
          <a:p>
            <a:endParaRPr lang="en-US" altLang="en-US" dirty="0"/>
          </a:p>
        </p:txBody>
      </p:sp>
      <p:sp>
        <p:nvSpPr>
          <p:cNvPr id="4" name="Slide Number Placeholder 3">
            <a:extLst>
              <a:ext uri="{FF2B5EF4-FFF2-40B4-BE49-F238E27FC236}">
                <a16:creationId xmlns:a16="http://schemas.microsoft.com/office/drawing/2014/main" id="{A49B5718-0FE3-4820-939E-86C52BC55A2B}"/>
              </a:ext>
            </a:extLst>
          </p:cNvPr>
          <p:cNvSpPr>
            <a:spLocks noGrp="1"/>
          </p:cNvSpPr>
          <p:nvPr>
            <p:ph type="sldNum" sz="quarter" idx="10"/>
          </p:nvPr>
        </p:nvSpPr>
        <p:spPr/>
        <p:txBody>
          <a:bodyPr/>
          <a:lstStyle/>
          <a:p>
            <a:fld id="{D4325D4D-289E-48C1-B277-2BEB492A7D19}" type="slidenum">
              <a:rPr lang="en-US" smtClean="0"/>
              <a:pPr/>
              <a:t>50</a:t>
            </a:fld>
            <a:endParaRPr lang="en-US" dirty="0"/>
          </a:p>
        </p:txBody>
      </p:sp>
    </p:spTree>
    <p:extLst>
      <p:ext uri="{BB962C8B-B14F-4D97-AF65-F5344CB8AC3E}">
        <p14:creationId xmlns:p14="http://schemas.microsoft.com/office/powerpoint/2010/main" val="2979317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DE9A3F44-89D1-4BC3-B401-D7BD43A18AC4}"/>
              </a:ext>
            </a:extLst>
          </p:cNvPr>
          <p:cNvSpPr>
            <a:spLocks noGrp="1" noChangeArrowheads="1"/>
          </p:cNvSpPr>
          <p:nvPr>
            <p:ph type="title"/>
          </p:nvPr>
        </p:nvSpPr>
        <p:spPr/>
        <p:txBody>
          <a:bodyPr/>
          <a:lstStyle/>
          <a:p>
            <a:r>
              <a:rPr lang="en-US" altLang="en-US" dirty="0"/>
              <a:t>Crop Insurance Terms</a:t>
            </a:r>
          </a:p>
        </p:txBody>
      </p:sp>
      <p:sp>
        <p:nvSpPr>
          <p:cNvPr id="385027" name="Rectangle 3">
            <a:extLst>
              <a:ext uri="{FF2B5EF4-FFF2-40B4-BE49-F238E27FC236}">
                <a16:creationId xmlns:a16="http://schemas.microsoft.com/office/drawing/2014/main" id="{8857C6E7-39E7-4220-A74C-692FB1BAE12C}"/>
              </a:ext>
            </a:extLst>
          </p:cNvPr>
          <p:cNvSpPr>
            <a:spLocks noGrp="1" noChangeArrowheads="1"/>
          </p:cNvSpPr>
          <p:nvPr>
            <p:ph idx="1"/>
          </p:nvPr>
        </p:nvSpPr>
        <p:spPr/>
        <p:txBody>
          <a:bodyPr/>
          <a:lstStyle/>
          <a:p>
            <a:pPr>
              <a:lnSpc>
                <a:spcPct val="90000"/>
              </a:lnSpc>
            </a:pPr>
            <a:r>
              <a:rPr lang="en-US" altLang="en-US" dirty="0"/>
              <a:t>YP = Yield Protection (previously referred to as APH = Actual Production History)</a:t>
            </a:r>
          </a:p>
          <a:p>
            <a:pPr>
              <a:lnSpc>
                <a:spcPct val="90000"/>
              </a:lnSpc>
            </a:pPr>
            <a:r>
              <a:rPr lang="en-US" altLang="en-US" dirty="0"/>
              <a:t>RP = Revenue Protection (previously separate products referred to as Revenue Assurance (RA), Crop Revenue Coverage (CRC), and Income Protection (IP)) </a:t>
            </a:r>
          </a:p>
          <a:p>
            <a:pPr>
              <a:lnSpc>
                <a:spcPct val="90000"/>
              </a:lnSpc>
            </a:pPr>
            <a:r>
              <a:rPr lang="en-US" altLang="en-US" dirty="0"/>
              <a:t>CAT = Catastrophic coverage (low cost, high deductible policy)</a:t>
            </a:r>
          </a:p>
          <a:p>
            <a:pPr>
              <a:lnSpc>
                <a:spcPct val="90000"/>
              </a:lnSpc>
            </a:pPr>
            <a:r>
              <a:rPr lang="en-US" altLang="en-US" dirty="0"/>
              <a:t>Coverage level = portion of yield or revenue insured (50-85% in 5% intervals)</a:t>
            </a:r>
          </a:p>
          <a:p>
            <a:pPr>
              <a:lnSpc>
                <a:spcPct val="90000"/>
              </a:lnSpc>
            </a:pPr>
            <a:r>
              <a:rPr lang="en-US" altLang="en-US" dirty="0"/>
              <a:t>Insurance product type</a:t>
            </a:r>
          </a:p>
          <a:p>
            <a:pPr lvl="1">
              <a:lnSpc>
                <a:spcPct val="90000"/>
              </a:lnSpc>
            </a:pPr>
            <a:r>
              <a:rPr lang="en-US" altLang="en-US" sz="2000" dirty="0"/>
              <a:t>A class of insurance contracts, e.g. YP vs. RP vs. CAT</a:t>
            </a:r>
          </a:p>
          <a:p>
            <a:pPr>
              <a:lnSpc>
                <a:spcPct val="90000"/>
              </a:lnSpc>
            </a:pPr>
            <a:r>
              <a:rPr lang="en-US" altLang="en-US" dirty="0"/>
              <a:t>Insurance product</a:t>
            </a:r>
          </a:p>
          <a:p>
            <a:pPr lvl="1">
              <a:lnSpc>
                <a:spcPct val="90000"/>
              </a:lnSpc>
            </a:pPr>
            <a:r>
              <a:rPr lang="en-US" altLang="en-US" sz="2000" dirty="0"/>
              <a:t>A contract with a specific coverage level, e.g. 65% YP vs. 70% YP etc.</a:t>
            </a:r>
          </a:p>
          <a:p>
            <a:pPr>
              <a:lnSpc>
                <a:spcPct val="90000"/>
              </a:lnSpc>
            </a:pPr>
            <a:r>
              <a:rPr lang="en-US" altLang="en-US" dirty="0"/>
              <a:t>Loss ratio = Indemnities/Premiums</a:t>
            </a:r>
          </a:p>
          <a:p>
            <a:pPr>
              <a:lnSpc>
                <a:spcPct val="90000"/>
              </a:lnSpc>
            </a:pPr>
            <a:r>
              <a:rPr lang="en-US" altLang="en-US" dirty="0"/>
              <a:t>Loss cost ratio = Indemnities/Liabilities</a:t>
            </a:r>
          </a:p>
        </p:txBody>
      </p:sp>
      <p:sp>
        <p:nvSpPr>
          <p:cNvPr id="4" name="Slide Number Placeholder 4">
            <a:extLst>
              <a:ext uri="{FF2B5EF4-FFF2-40B4-BE49-F238E27FC236}">
                <a16:creationId xmlns:a16="http://schemas.microsoft.com/office/drawing/2014/main" id="{33DBCAE1-D082-4A97-9E78-85CA240A71AC}"/>
              </a:ext>
            </a:extLst>
          </p:cNvPr>
          <p:cNvSpPr>
            <a:spLocks noGrp="1"/>
          </p:cNvSpPr>
          <p:nvPr>
            <p:ph type="sldNum" sz="quarter" idx="10"/>
          </p:nvPr>
        </p:nvSpPr>
        <p:spPr/>
        <p:txBody>
          <a:bodyPr/>
          <a:lstStyle/>
          <a:p>
            <a:fld id="{4C9304AB-C1C7-4208-8F55-AC9F2636D84F}" type="slidenum">
              <a:rPr lang="en-US" altLang="en-US"/>
              <a:pPr/>
              <a:t>6</a:t>
            </a:fld>
            <a:endParaRPr lang="en-US" altLang="en-US"/>
          </a:p>
        </p:txBody>
      </p:sp>
    </p:spTree>
    <p:extLst>
      <p:ext uri="{BB962C8B-B14F-4D97-AF65-F5344CB8AC3E}">
        <p14:creationId xmlns:p14="http://schemas.microsoft.com/office/powerpoint/2010/main" val="381138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FAFC52D3-6CF3-432B-A61E-BDC4CD135EB7}"/>
              </a:ext>
            </a:extLst>
          </p:cNvPr>
          <p:cNvSpPr>
            <a:spLocks noGrp="1" noChangeArrowheads="1"/>
          </p:cNvSpPr>
          <p:nvPr>
            <p:ph type="title"/>
          </p:nvPr>
        </p:nvSpPr>
        <p:spPr/>
        <p:txBody>
          <a:bodyPr/>
          <a:lstStyle/>
          <a:p>
            <a:r>
              <a:rPr lang="en-US" altLang="en-US" sz="3200"/>
              <a:t>Public-Private Provision of Crop Insurance</a:t>
            </a:r>
          </a:p>
        </p:txBody>
      </p:sp>
      <p:sp>
        <p:nvSpPr>
          <p:cNvPr id="382979" name="Rectangle 3">
            <a:extLst>
              <a:ext uri="{FF2B5EF4-FFF2-40B4-BE49-F238E27FC236}">
                <a16:creationId xmlns:a16="http://schemas.microsoft.com/office/drawing/2014/main" id="{27D9A730-22EF-48AC-AC17-B311B0B3CD23}"/>
              </a:ext>
            </a:extLst>
          </p:cNvPr>
          <p:cNvSpPr>
            <a:spLocks noGrp="1" noChangeArrowheads="1"/>
          </p:cNvSpPr>
          <p:nvPr>
            <p:ph idx="1"/>
          </p:nvPr>
        </p:nvSpPr>
        <p:spPr/>
        <p:txBody>
          <a:bodyPr/>
          <a:lstStyle/>
          <a:p>
            <a:pPr>
              <a:lnSpc>
                <a:spcPct val="90000"/>
              </a:lnSpc>
            </a:pPr>
            <a:r>
              <a:rPr lang="en-US" altLang="en-US" sz="1800" dirty="0"/>
              <a:t>Private companies deliver insurance locally through a network of agents</a:t>
            </a:r>
          </a:p>
          <a:p>
            <a:pPr>
              <a:lnSpc>
                <a:spcPct val="90000"/>
              </a:lnSpc>
            </a:pPr>
            <a:r>
              <a:rPr lang="en-US" altLang="en-US" sz="1800" dirty="0"/>
              <a:t>Federal Crop Insurance Corporation (FCIC) subsidizes policies and provides reinsurance for private companies</a:t>
            </a:r>
          </a:p>
          <a:p>
            <a:pPr>
              <a:lnSpc>
                <a:spcPct val="90000"/>
              </a:lnSpc>
            </a:pPr>
            <a:r>
              <a:rPr lang="en-US" altLang="en-US" sz="1800" dirty="0"/>
              <a:t>Terms of reinsurance are established through the </a:t>
            </a:r>
            <a:r>
              <a:rPr lang="en-US" altLang="en-US" sz="1800" b="1" i="1" dirty="0"/>
              <a:t>Standard Reinsurance Agreement (SRA) </a:t>
            </a:r>
            <a:r>
              <a:rPr lang="en-US" altLang="en-US" sz="1800" dirty="0"/>
              <a:t>— a cooperative risk-sharing agreement between FCIC and private insurance companies</a:t>
            </a:r>
          </a:p>
          <a:p>
            <a:pPr>
              <a:lnSpc>
                <a:spcPct val="80000"/>
              </a:lnSpc>
            </a:pPr>
            <a:r>
              <a:rPr lang="en-US" altLang="en-US" sz="1800" dirty="0"/>
              <a:t>Each policy can be assigned to one of three reinsurance funds</a:t>
            </a:r>
          </a:p>
          <a:p>
            <a:pPr lvl="1">
              <a:lnSpc>
                <a:spcPct val="80000"/>
              </a:lnSpc>
            </a:pPr>
            <a:r>
              <a:rPr lang="en-US" altLang="en-US" dirty="0"/>
              <a:t>Commercial Fund</a:t>
            </a:r>
          </a:p>
          <a:p>
            <a:pPr lvl="1">
              <a:lnSpc>
                <a:spcPct val="80000"/>
              </a:lnSpc>
            </a:pPr>
            <a:r>
              <a:rPr lang="en-US" altLang="en-US" dirty="0"/>
              <a:t>Developmental Fund</a:t>
            </a:r>
          </a:p>
          <a:p>
            <a:pPr lvl="1">
              <a:lnSpc>
                <a:spcPct val="80000"/>
              </a:lnSpc>
            </a:pPr>
            <a:r>
              <a:rPr lang="en-US" altLang="en-US" dirty="0"/>
              <a:t>Assigned Risk Fund</a:t>
            </a:r>
          </a:p>
          <a:p>
            <a:pPr>
              <a:lnSpc>
                <a:spcPct val="80000"/>
              </a:lnSpc>
            </a:pPr>
            <a:r>
              <a:rPr lang="en-US" altLang="en-US" sz="1800" dirty="0"/>
              <a:t>Commercial and Developmental funds are further subdivided into CAT, Revenue, and “Other Products” funds</a:t>
            </a:r>
          </a:p>
          <a:p>
            <a:pPr>
              <a:lnSpc>
                <a:spcPct val="80000"/>
              </a:lnSpc>
            </a:pPr>
            <a:r>
              <a:rPr lang="en-US" altLang="en-US" sz="1800" dirty="0"/>
              <a:t>Premium cession limits (how much of total premiums can be assigned to a fund)</a:t>
            </a:r>
          </a:p>
          <a:p>
            <a:pPr lvl="1">
              <a:lnSpc>
                <a:spcPct val="80000"/>
              </a:lnSpc>
            </a:pPr>
            <a:r>
              <a:rPr lang="en-US" altLang="en-US" dirty="0"/>
              <a:t>Limits for Assigned Risk Fund vary by state (25% to 75%)</a:t>
            </a:r>
          </a:p>
          <a:p>
            <a:pPr lvl="1">
              <a:lnSpc>
                <a:spcPct val="80000"/>
              </a:lnSpc>
            </a:pPr>
            <a:r>
              <a:rPr lang="en-US" altLang="en-US" dirty="0"/>
              <a:t>No restrictions on Commercial or Developmental funds</a:t>
            </a:r>
          </a:p>
          <a:p>
            <a:pPr>
              <a:lnSpc>
                <a:spcPct val="80000"/>
              </a:lnSpc>
            </a:pPr>
            <a:r>
              <a:rPr lang="en-US" altLang="en-US" sz="1800" dirty="0"/>
              <a:t>Once all policies are assigned, insurers</a:t>
            </a:r>
          </a:p>
          <a:p>
            <a:pPr lvl="1">
              <a:lnSpc>
                <a:spcPct val="80000"/>
              </a:lnSpc>
            </a:pPr>
            <a:r>
              <a:rPr lang="en-US" altLang="en-US" dirty="0"/>
              <a:t>cede a portion of all premiums and liabilities to FCIC (proportional reinsurance)</a:t>
            </a:r>
          </a:p>
          <a:p>
            <a:pPr lvl="1">
              <a:lnSpc>
                <a:spcPct val="80000"/>
              </a:lnSpc>
            </a:pPr>
            <a:r>
              <a:rPr lang="en-US" altLang="en-US" dirty="0"/>
              <a:t>share losses and gains on the retained portion of book of business with FCIC (non-proportional reinsurance)</a:t>
            </a:r>
          </a:p>
        </p:txBody>
      </p:sp>
      <p:sp>
        <p:nvSpPr>
          <p:cNvPr id="4" name="Slide Number Placeholder 4">
            <a:extLst>
              <a:ext uri="{FF2B5EF4-FFF2-40B4-BE49-F238E27FC236}">
                <a16:creationId xmlns:a16="http://schemas.microsoft.com/office/drawing/2014/main" id="{B286D606-F2CB-42E8-906F-83D06E56B385}"/>
              </a:ext>
            </a:extLst>
          </p:cNvPr>
          <p:cNvSpPr>
            <a:spLocks noGrp="1"/>
          </p:cNvSpPr>
          <p:nvPr>
            <p:ph type="sldNum" sz="quarter" idx="10"/>
          </p:nvPr>
        </p:nvSpPr>
        <p:spPr/>
        <p:txBody>
          <a:bodyPr/>
          <a:lstStyle/>
          <a:p>
            <a:fld id="{7BF6802F-8B6A-4607-AF85-2BC25D179AAC}" type="slidenum">
              <a:rPr lang="en-US" altLang="en-US"/>
              <a:pPr/>
              <a:t>7</a:t>
            </a:fld>
            <a:endParaRPr lang="en-US" altLang="en-US"/>
          </a:p>
        </p:txBody>
      </p:sp>
    </p:spTree>
    <p:extLst>
      <p:ext uri="{BB962C8B-B14F-4D97-AF65-F5344CB8AC3E}">
        <p14:creationId xmlns:p14="http://schemas.microsoft.com/office/powerpoint/2010/main" val="256900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6F027E1F-3532-4E39-AD3A-B646525D8933}"/>
              </a:ext>
            </a:extLst>
          </p:cNvPr>
          <p:cNvSpPr>
            <a:spLocks noGrp="1" noChangeArrowheads="1"/>
          </p:cNvSpPr>
          <p:nvPr>
            <p:ph type="title"/>
          </p:nvPr>
        </p:nvSpPr>
        <p:spPr/>
        <p:txBody>
          <a:bodyPr/>
          <a:lstStyle/>
          <a:p>
            <a:r>
              <a:rPr lang="en-US" altLang="en-US"/>
              <a:t>Proportional Reinsurance </a:t>
            </a:r>
          </a:p>
        </p:txBody>
      </p:sp>
      <p:sp>
        <p:nvSpPr>
          <p:cNvPr id="387075" name="Rectangle 3">
            <a:extLst>
              <a:ext uri="{FF2B5EF4-FFF2-40B4-BE49-F238E27FC236}">
                <a16:creationId xmlns:a16="http://schemas.microsoft.com/office/drawing/2014/main" id="{577B9E2E-AFDB-4325-B007-0ED928C48E90}"/>
              </a:ext>
            </a:extLst>
          </p:cNvPr>
          <p:cNvSpPr>
            <a:spLocks noGrp="1" noChangeArrowheads="1"/>
          </p:cNvSpPr>
          <p:nvPr>
            <p:ph idx="1"/>
          </p:nvPr>
        </p:nvSpPr>
        <p:spPr/>
        <p:txBody>
          <a:bodyPr/>
          <a:lstStyle/>
          <a:p>
            <a:pPr>
              <a:lnSpc>
                <a:spcPct val="90000"/>
              </a:lnSpc>
            </a:pPr>
            <a:r>
              <a:rPr lang="en-US" altLang="en-US" sz="2000"/>
              <a:t>An insurer completely transfers a portion of net premiums and associated liabilities to FCIC</a:t>
            </a:r>
          </a:p>
          <a:p>
            <a:pPr>
              <a:lnSpc>
                <a:spcPct val="90000"/>
              </a:lnSpc>
            </a:pPr>
            <a:r>
              <a:rPr lang="en-US" altLang="en-US" sz="2000"/>
              <a:t>Retention requirements (how much the insurer has to keep on its balance)</a:t>
            </a:r>
          </a:p>
          <a:p>
            <a:pPr lvl="1">
              <a:lnSpc>
                <a:spcPct val="90000"/>
              </a:lnSpc>
            </a:pPr>
            <a:r>
              <a:rPr lang="en-US" altLang="en-US" sz="2000"/>
              <a:t>Assigned Risk Fund — between 15% and 25% (depends on the state)</a:t>
            </a:r>
          </a:p>
          <a:p>
            <a:pPr lvl="1">
              <a:lnSpc>
                <a:spcPct val="90000"/>
              </a:lnSpc>
            </a:pPr>
            <a:r>
              <a:rPr lang="en-US" altLang="en-US" sz="2000"/>
              <a:t>Developmental Fund — at least 35%</a:t>
            </a:r>
          </a:p>
          <a:p>
            <a:pPr lvl="1">
              <a:lnSpc>
                <a:spcPct val="90000"/>
              </a:lnSpc>
            </a:pPr>
            <a:r>
              <a:rPr lang="en-US" altLang="en-US" sz="2000"/>
              <a:t>Commercial Fund — at least 50%</a:t>
            </a:r>
          </a:p>
          <a:p>
            <a:pPr>
              <a:lnSpc>
                <a:spcPct val="90000"/>
              </a:lnSpc>
            </a:pPr>
            <a:r>
              <a:rPr lang="en-US" altLang="en-US" sz="2000" b="1" i="1"/>
              <a:t>Funds essentially operate on the state level</a:t>
            </a:r>
            <a:endParaRPr lang="en-US" altLang="en-US" sz="2000"/>
          </a:p>
        </p:txBody>
      </p:sp>
      <p:sp>
        <p:nvSpPr>
          <p:cNvPr id="4" name="Slide Number Placeholder 4">
            <a:extLst>
              <a:ext uri="{FF2B5EF4-FFF2-40B4-BE49-F238E27FC236}">
                <a16:creationId xmlns:a16="http://schemas.microsoft.com/office/drawing/2014/main" id="{DDEACC1B-F1B6-4B77-8670-682401F9EBBC}"/>
              </a:ext>
            </a:extLst>
          </p:cNvPr>
          <p:cNvSpPr>
            <a:spLocks noGrp="1"/>
          </p:cNvSpPr>
          <p:nvPr>
            <p:ph type="sldNum" sz="quarter" idx="10"/>
          </p:nvPr>
        </p:nvSpPr>
        <p:spPr/>
        <p:txBody>
          <a:bodyPr/>
          <a:lstStyle/>
          <a:p>
            <a:fld id="{C482F6A3-6F4C-4F6B-AB01-ED85DED1DE5A}" type="slidenum">
              <a:rPr lang="en-US" altLang="en-US"/>
              <a:pPr/>
              <a:t>8</a:t>
            </a:fld>
            <a:endParaRPr lang="en-US" altLang="en-US"/>
          </a:p>
        </p:txBody>
      </p:sp>
    </p:spTree>
    <p:extLst>
      <p:ext uri="{BB962C8B-B14F-4D97-AF65-F5344CB8AC3E}">
        <p14:creationId xmlns:p14="http://schemas.microsoft.com/office/powerpoint/2010/main" val="1350957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ACD1F6A6-6B6D-4D09-9E0A-11A141CF036A}"/>
              </a:ext>
            </a:extLst>
          </p:cNvPr>
          <p:cNvSpPr>
            <a:spLocks noGrp="1" noChangeArrowheads="1"/>
          </p:cNvSpPr>
          <p:nvPr>
            <p:ph type="title"/>
          </p:nvPr>
        </p:nvSpPr>
        <p:spPr/>
        <p:txBody>
          <a:bodyPr/>
          <a:lstStyle/>
          <a:p>
            <a:r>
              <a:rPr lang="en-US" altLang="en-US"/>
              <a:t>Non-proportional Reinsurance</a:t>
            </a:r>
          </a:p>
        </p:txBody>
      </p:sp>
      <p:sp>
        <p:nvSpPr>
          <p:cNvPr id="388099" name="Rectangle 3">
            <a:extLst>
              <a:ext uri="{FF2B5EF4-FFF2-40B4-BE49-F238E27FC236}">
                <a16:creationId xmlns:a16="http://schemas.microsoft.com/office/drawing/2014/main" id="{597F7561-EACA-41A1-8A7A-65A11E5C5018}"/>
              </a:ext>
            </a:extLst>
          </p:cNvPr>
          <p:cNvSpPr>
            <a:spLocks noGrp="1" noChangeArrowheads="1"/>
          </p:cNvSpPr>
          <p:nvPr>
            <p:ph idx="1"/>
          </p:nvPr>
        </p:nvSpPr>
        <p:spPr/>
        <p:txBody>
          <a:bodyPr/>
          <a:lstStyle/>
          <a:p>
            <a:r>
              <a:rPr lang="en-US" altLang="en-US" sz="2000"/>
              <a:t>Applies to the portions of portfolios retained (not ceded under proportional reinsurance)</a:t>
            </a:r>
          </a:p>
          <a:p>
            <a:r>
              <a:rPr lang="en-US" altLang="en-US" sz="2000"/>
              <a:t>Shares of losses and gains are determined based on the realized state-level </a:t>
            </a:r>
            <a:r>
              <a:rPr lang="en-US" altLang="en-US" sz="2000" i="1"/>
              <a:t>loss ratios </a:t>
            </a:r>
            <a:r>
              <a:rPr lang="en-US" altLang="en-US" sz="2000"/>
              <a:t>(indemnities paid divided by premiums collected)</a:t>
            </a:r>
          </a:p>
          <a:p>
            <a:pPr lvl="1"/>
            <a:r>
              <a:rPr lang="en-US" altLang="en-US" sz="2000"/>
              <a:t>the higher the loss ratio above 100%, the larger the portion of losses covered by FCIC</a:t>
            </a:r>
          </a:p>
          <a:p>
            <a:pPr lvl="1"/>
            <a:r>
              <a:rPr lang="en-US" altLang="en-US" sz="2000"/>
              <a:t>the lower the loss ratio below 100%, the larger the portion of gains claimed by FCIC</a:t>
            </a:r>
          </a:p>
        </p:txBody>
      </p:sp>
      <p:sp>
        <p:nvSpPr>
          <p:cNvPr id="4" name="Slide Number Placeholder 4">
            <a:extLst>
              <a:ext uri="{FF2B5EF4-FFF2-40B4-BE49-F238E27FC236}">
                <a16:creationId xmlns:a16="http://schemas.microsoft.com/office/drawing/2014/main" id="{C1549B4F-1DCA-422B-8D56-263DAAA90F8A}"/>
              </a:ext>
            </a:extLst>
          </p:cNvPr>
          <p:cNvSpPr>
            <a:spLocks noGrp="1"/>
          </p:cNvSpPr>
          <p:nvPr>
            <p:ph type="sldNum" sz="quarter" idx="10"/>
          </p:nvPr>
        </p:nvSpPr>
        <p:spPr/>
        <p:txBody>
          <a:bodyPr/>
          <a:lstStyle/>
          <a:p>
            <a:fld id="{8EC008A4-2AD1-48F3-A335-3D812E92AAFB}" type="slidenum">
              <a:rPr lang="en-US" altLang="en-US"/>
              <a:pPr/>
              <a:t>9</a:t>
            </a:fld>
            <a:endParaRPr lang="en-US" altLang="en-US"/>
          </a:p>
        </p:txBody>
      </p:sp>
    </p:spTree>
    <p:extLst>
      <p:ext uri="{BB962C8B-B14F-4D97-AF65-F5344CB8AC3E}">
        <p14:creationId xmlns:p14="http://schemas.microsoft.com/office/powerpoint/2010/main" val="3490816433"/>
      </p:ext>
    </p:extLst>
  </p:cSld>
  <p:clrMapOvr>
    <a:masterClrMapping/>
  </p:clrMapOvr>
  <p:transition spd="med">
    <p:fade thruBlk="1"/>
  </p:transition>
</p:sld>
</file>

<file path=ppt/theme/theme1.xml><?xml version="1.0" encoding="utf-8"?>
<a:theme xmlns:a="http://schemas.openxmlformats.org/drawingml/2006/main" name="1_RTI Corporate">
  <a:themeElements>
    <a:clrScheme name="RTI Theme Colors">
      <a:dk1>
        <a:srgbClr val="000000"/>
      </a:dk1>
      <a:lt1>
        <a:srgbClr val="FFFFFF"/>
      </a:lt1>
      <a:dk2>
        <a:srgbClr val="000000"/>
      </a:dk2>
      <a:lt2>
        <a:srgbClr val="808080"/>
      </a:lt2>
      <a:accent1>
        <a:srgbClr val="085295"/>
      </a:accent1>
      <a:accent2>
        <a:srgbClr val="D06F1A"/>
      </a:accent2>
      <a:accent3>
        <a:srgbClr val="B1953A"/>
      </a:accent3>
      <a:accent4>
        <a:srgbClr val="FFC525"/>
      </a:accent4>
      <a:accent5>
        <a:srgbClr val="5D9732"/>
      </a:accent5>
      <a:accent6>
        <a:srgbClr val="4F2683"/>
      </a:accent6>
      <a:hlink>
        <a:srgbClr val="0045C7"/>
      </a:hlink>
      <a:folHlink>
        <a:srgbClr val="5D6EC9"/>
      </a:folHlink>
    </a:clrScheme>
    <a:fontScheme name="Custom Design">
      <a:majorFont>
        <a:latin typeface="Arial Narrow"/>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5 RTI Template_eaj.potx" id="{F36C9CB5-03DD-49DE-A2E1-ECD0688EE6F0}" vid="{2E05CADE-BD4F-44D0-94ED-F5F5804852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1233</TotalTime>
  <Words>3488</Words>
  <Application>Microsoft Office PowerPoint</Application>
  <PresentationFormat>On-screen Show (4:3)</PresentationFormat>
  <Paragraphs>401</Paragraphs>
  <Slides>50</Slides>
  <Notes>13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9" baseType="lpstr">
      <vt:lpstr>Arial</vt:lpstr>
      <vt:lpstr>Arial Narrow</vt:lpstr>
      <vt:lpstr>Times</vt:lpstr>
      <vt:lpstr>Times New Roman</vt:lpstr>
      <vt:lpstr>Verdana</vt:lpstr>
      <vt:lpstr>Wingdings</vt:lpstr>
      <vt:lpstr>ヒラギノ角ゴ Pro W3</vt:lpstr>
      <vt:lpstr>1_RTI Corporate</vt:lpstr>
      <vt:lpstr>Equation.DSMT4</vt:lpstr>
      <vt:lpstr>Modeling Climate Change Impacts on Agricultural Production and  Implications for Risk Management</vt:lpstr>
      <vt:lpstr>Collaborators</vt:lpstr>
      <vt:lpstr>Introduction</vt:lpstr>
      <vt:lpstr>US Crop Insurance Program</vt:lpstr>
      <vt:lpstr>Crop Insurance Liabilities, Premiums, and Indemnities</vt:lpstr>
      <vt:lpstr>Crop Insurance Terms</vt:lpstr>
      <vt:lpstr>Public-Private Provision of Crop Insurance</vt:lpstr>
      <vt:lpstr>Proportional Reinsurance </vt:lpstr>
      <vt:lpstr>Non-proportional Reinsurance</vt:lpstr>
      <vt:lpstr>Schedules of Gains and Losses</vt:lpstr>
      <vt:lpstr>How SRA Transforms Loss Ratios</vt:lpstr>
      <vt:lpstr>Potential Impacts of Climate Change on Agriculture</vt:lpstr>
      <vt:lpstr>PowerPoint Presentation</vt:lpstr>
      <vt:lpstr>IPCC Scenario and GCMs Used</vt:lpstr>
      <vt:lpstr>Change in Average Spring and Summer Temperature and Precipitation: GFDL-CM2.0, 2045-2054</vt:lpstr>
      <vt:lpstr>Change in Average Spring and Summer Temperature and Precipitation: GFDL-CM2.1, 2045-2054</vt:lpstr>
      <vt:lpstr>Change in Average Spring and Summer Temperature and Precipitation: CGCM3.1, 2045-2054</vt:lpstr>
      <vt:lpstr>Change in Average Spring and Summer Temperature and Precipitation: MRI-CGCM2.2, 2045-2054</vt:lpstr>
      <vt:lpstr>EPIC Model</vt:lpstr>
      <vt:lpstr>Current and Expanded Crop Production Ranges Modeled in EPIC </vt:lpstr>
      <vt:lpstr> Percentage Change in Dryland and Irrigated Corn Yields Simulated Using EPIC, 2045-2054</vt:lpstr>
      <vt:lpstr> Percentage Change in Dryland and Irrigated Soybean Yields Simulated Using EPIC, 2045-2054</vt:lpstr>
      <vt:lpstr> Percentage Change in Dryland and Irrigated Wheat Yields Simulated Using EPIC, 2045-2054</vt:lpstr>
      <vt:lpstr>Forest and Agricultural Sector Optimization Model (FASOM)</vt:lpstr>
      <vt:lpstr>FASOM Model Structure</vt:lpstr>
      <vt:lpstr>Simulated Changes in Regional Acreage Relative to Baseline, Corn (Acres)</vt:lpstr>
      <vt:lpstr>Simulated Changes in Regional Acreage Relative to Baseline, Soybeans (Acres)</vt:lpstr>
      <vt:lpstr>Simulated Changes in Regional Acreage Relative to Baseline, Wheat (Acres)</vt:lpstr>
      <vt:lpstr>Equilibrium Changes in National Average Yield Relative to Baseline</vt:lpstr>
      <vt:lpstr>Simulated Changes in Average Market Price Relative to the Baseline</vt:lpstr>
      <vt:lpstr>Annual Welfare Change in US Agricultural Sector</vt:lpstr>
      <vt:lpstr>Modeling Yield Distributions and Expected Losses</vt:lpstr>
      <vt:lpstr>Estimating Yield Distributions</vt:lpstr>
      <vt:lpstr>Estimating Harvest Price Distribution</vt:lpstr>
      <vt:lpstr>Baseline Yield Distributions</vt:lpstr>
      <vt:lpstr>Example of Fitted Beta Distribution, Woodbury County, IA </vt:lpstr>
      <vt:lpstr>Preserving Spatial Correlation of Yield Distribution</vt:lpstr>
      <vt:lpstr>Adjusted Yield Distributions</vt:lpstr>
      <vt:lpstr>Calibration of Yield Distributions </vt:lpstr>
      <vt:lpstr>Calculation of Loss Cost Ratios</vt:lpstr>
      <vt:lpstr>Summary Statistics of Expected Loss Costs for 2007 APH Corn in Woodbury County, IA without Climate Change (1 million yield draws)</vt:lpstr>
      <vt:lpstr>Revenue Insurance</vt:lpstr>
      <vt:lpstr>Additional Adjustments</vt:lpstr>
      <vt:lpstr>Incorporation of Climate Change Impacts</vt:lpstr>
      <vt:lpstr>Sample Comparison of Simulated Corn Yield Distributions in Woodbury County, IA Across Climate Scenarios</vt:lpstr>
      <vt:lpstr>Standard Reinsurance Agreement Model</vt:lpstr>
      <vt:lpstr>Simulated Baseline Returns vs. Actual Historical Returns</vt:lpstr>
      <vt:lpstr>Effects on Returns to Insurance Companies</vt:lpstr>
      <vt:lpstr>Summary</vt:lpstr>
      <vt:lpstr>Ongoing and Future Research</vt:lpstr>
    </vt:vector>
  </TitlesOfParts>
  <Company>RTI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Beach, Robert H.</dc:creator>
  <cp:lastModifiedBy>Beach, Robert</cp:lastModifiedBy>
  <cp:revision>86</cp:revision>
  <dcterms:created xsi:type="dcterms:W3CDTF">2016-01-12T14:27:30Z</dcterms:created>
  <dcterms:modified xsi:type="dcterms:W3CDTF">2017-11-01T16:38:20Z</dcterms:modified>
</cp:coreProperties>
</file>